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  <p:sldMasterId id="2147483695" r:id="rId2"/>
    <p:sldMasterId id="2147483696" r:id="rId3"/>
    <p:sldMasterId id="2147483697" r:id="rId4"/>
  </p:sldMasterIdLst>
  <p:notesMasterIdLst>
    <p:notesMasterId r:id="rId5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</p:sldIdLst>
  <p:sldSz cx="9144000" cy="5143500" type="screen16x9"/>
  <p:notesSz cx="6858000" cy="9144000"/>
  <p:embeddedFontLst>
    <p:embeddedFont>
      <p:font typeface="Alfa Slab One" charset="-18"/>
      <p:regular r:id="rId57"/>
    </p:embeddedFont>
    <p:embeddedFont>
      <p:font typeface="Proxima Nova" charset="0"/>
      <p:regular r:id="rId58"/>
      <p:bold r:id="rId59"/>
      <p:italic r:id="rId60"/>
      <p:boldItalic r:id="rId61"/>
    </p:embeddedFont>
    <p:embeddedFont>
      <p:font typeface="Roboto Condensed" charset="0"/>
      <p:regular r:id="rId62"/>
      <p:bold r:id="rId63"/>
      <p:italic r:id="rId64"/>
      <p:boldItalic r:id="rId65"/>
    </p:embeddedFont>
    <p:embeddedFont>
      <p:font typeface="Calibri" pitchFamily="34" charset="0"/>
      <p:regular r:id="rId66"/>
      <p:bold r:id="rId67"/>
      <p:italic r:id="rId68"/>
      <p:boldItalic r:id="rId69"/>
    </p:embeddedFont>
    <p:embeddedFont>
      <p:font typeface="Consolas" pitchFamily="49" charset="0"/>
      <p:regular r:id="rId70"/>
      <p:bold r:id="rId71"/>
      <p:italic r:id="rId72"/>
      <p:boldItalic r:id="rId73"/>
    </p:embeddedFont>
    <p:embeddedFont>
      <p:font typeface="Verdana" pitchFamily="34" charset="0"/>
      <p:regular r:id="rId74"/>
      <p:bold r:id="rId75"/>
      <p:italic r:id="rId76"/>
      <p:boldItalic r:id="rId77"/>
    </p:embeddedFont>
    <p:embeddedFont>
      <p:font typeface="Trebuchet MS" pitchFamily="34" charset="0"/>
      <p:regular r:id="rId78"/>
      <p:bold r:id="rId79"/>
      <p:italic r:id="rId80"/>
      <p:boldItalic r:id="rId81"/>
    </p:embeddedFont>
    <p:embeddedFont>
      <p:font typeface="Roboto" pitchFamily="2" charset="0"/>
      <p:regular r:id="rId82"/>
      <p:bold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82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87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the-5-clustering-algorithms-data-scientists-need-to-know-a36d136ef68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c.gatech.edu/~hadi/doc/paper/2012-toppicks-dark_silicon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53_Street_turnstiles_vc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upload.wikimedia.org/wikipedia/commons/thumb/d/d8/Guy_bowling.jpg/512px-Guy_bowling.jpg" TargetMode="External"/><Relationship Id="rId4" Type="http://schemas.openxmlformats.org/officeDocument/2006/relationships/hyperlink" Target="https://commons.wikimedia.org/wiki/File:GitHub_Logo.png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Room </a:t>
            </a:r>
            <a:r>
              <a:rPr lang="en" sz="1050">
                <a:solidFill>
                  <a:srgbClr val="21212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2016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4391b1ad7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4391b1ad7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43a1cf45c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43a1cf45c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3a1cf45c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3a1cf45c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Visual Recognition (an ML example)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Requires deeper thought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Potentially subjective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Rules are very hard to describe. 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Huge number of rules increases the complexity.  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Millions of lines of code…  hard to program… worse:  hard to debug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Hard to get correct.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Early AI/ML systems failed partially due to “hard-coded” rules.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55eca48ff_2_6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VisRec JSR #381 (pending) - Visual Recognition for Java</a:t>
            </a:r>
            <a:endParaRPr/>
          </a:p>
        </p:txBody>
      </p:sp>
      <p:sp>
        <p:nvSpPr>
          <p:cNvPr id="425" name="Google Shape;425;g255eca48ff_2_6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55eca48ff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g255eca48ff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 to MIT Tech Review, the most popular ML use cases to adopt: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 Recognition, Classification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Sentiment Analysis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Mining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Language Processing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3a1cf45c7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3a1cf45c7_1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43a1cf45c7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43a1cf45c7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5836e0e9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was a “boil the ocean” idea in the 1950’s.   ML (1980+) and DL (2010+) are collections of “heat up large vats of soup” ideas.  The latest innovations are occurring in DL… more accuracy… more computation… more sophisticated neural net architectures.   </a:t>
            </a:r>
            <a:endParaRPr/>
          </a:p>
        </p:txBody>
      </p:sp>
      <p:sp>
        <p:nvSpPr>
          <p:cNvPr id="462" name="Google Shape;462;g25836e0e9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3a1cf45c7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3a1cf45c7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Q: How does it determine correlations?  ANS: It uses statistical regression techniques.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Stats building the model for specific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 building the model of generalization (it could be wrong)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3a1cf45c7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3a1cf45c7_1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https://towardsdatascience.com/the-5-clustering-algorithms-data-scientists-need-to-know-a36d136ef68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Only the two on the left side are clustering, other three are classification algorithms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b2cd4e9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b2cd4e9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58869185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58869185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targets… how about an ML-infused IDE?  Like a super spell-checker… “Excuse me Dave, but I don’t think you meant to use that service.  You probably meant foo…”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55eca48ff_2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g255eca48ff_2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dozens of startups...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3a1cf45c7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3a1cf45c7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Big Data, “Quants” (math/eng experts) are needed.  These humans can create models from the data, typically a few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can automate the correlations, pattern match and model building significantly faster using ML techniques.  ML can create thousands of models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55eca48ff_2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g255eca48ff_2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55eca48ff_2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g255eca48ff_2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43a1cf45c7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43a1cf45c7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subroutine… 1946!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43a1cf45c7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43a1cf45c7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 Boil the Ocean - too big of a problem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2400">
                <a:latin typeface="Verdana"/>
                <a:ea typeface="Verdana"/>
                <a:cs typeface="Verdana"/>
                <a:sym typeface="Verdana"/>
              </a:rPr>
              <a:t>Cool research but funding was erratic due to lofty goals and missed milestones.</a:t>
            </a:r>
            <a:endParaRPr sz="24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43a1cf45c7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43a1cf45c7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resources plus huge data sets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billions/trillions of data points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hundreds/thousands of machines in the cloud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 better ML algorithms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55eca48ff_2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g255eca48ff_2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55eca48ff_2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can envision an interesting ML-infused future with Project Panama and JShell (or another JVM language or DSL).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architects now need to consider non-core-based scalable solutions.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https://www.cc.gatech.edu/~hadi/doc/paper/2012-toppicks-dark_silicon.pdf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g255eca48ff_2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b2cd4e9c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b2cd4e9c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3a1cf45c7_1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3a1cf45c7_1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https://www.bloomberg.com/news/features/2018-10-08/salmon-farmers-are-scanning-fish-faces-to-fight-killer-lice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43a1cf45c7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43a1cf45c7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Big Data, “Quants” (math/eng experts) are needed.  These humans can create models from the data, typically a few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can automate the correlations, pattern match and model building significantly faster using ML techniques.  ML can create thousands of models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4dc87b6ef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44dc87b6ef_4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min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44dc87b6e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44dc87b6e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ML algorithms are at the center.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what type of algorithms are there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43a1cf45c7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Target/goal?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Java developer should be familiar with this basic workflow.  Its not comprehensive and you’ll learn more about the subtleties as you progress.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Test Model - using regression, cross-validation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b="1"/>
              <a:t>Test data set as well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Data preparation: data scientists, data engineers (Spark, cloud, cluster, etc)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Prepare/clean data (filter outliers, resolve missing values, normalize, etc.)</a:t>
            </a: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Build model using training data </a:t>
            </a: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 Test model using test data</a:t>
            </a: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Proxima Nova"/>
              <a:buNone/>
            </a:pPr>
            <a:r>
              <a:rPr lang="en" sz="1600" b="1">
                <a:solidFill>
                  <a:srgbClr val="FFC000"/>
                </a:solidFill>
                <a:latin typeface="Proxima Nova"/>
                <a:ea typeface="Proxima Nova"/>
                <a:cs typeface="Proxima Nova"/>
                <a:sym typeface="Proxima Nova"/>
              </a:rPr>
              <a:t>Hints</a:t>
            </a: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-101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the specific business question that you’re asking?</a:t>
            </a: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-101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What is the expected result of applying machine learning?</a:t>
            </a:r>
            <a:endParaRPr sz="1800">
              <a:solidFill>
                <a:srgbClr val="666666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-101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rgbClr val="666666"/>
                </a:solidFill>
                <a:latin typeface="Proxima Nova"/>
                <a:ea typeface="Proxima Nova"/>
                <a:cs typeface="Proxima Nova"/>
                <a:sym typeface="Proxima Nova"/>
              </a:rPr>
              <a:t>What type of problem is that (regression, classification, etc)?</a:t>
            </a:r>
            <a:endParaRPr b="1"/>
          </a:p>
        </p:txBody>
      </p:sp>
      <p:sp>
        <p:nvSpPr>
          <p:cNvPr id="650" name="Google Shape;650;g43a1cf45c7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514597c0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514597c0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3a1cf45c7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43a1cf45c7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Type of machine learning algorithms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Learns from examples that provide 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inputs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target/desired outputs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It can learn 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input-output mapping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Learning is based on 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iteratively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feeding inputs into model,</a:t>
            </a:r>
            <a:b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minimising the error 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between the actual and 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target</a:t>
            </a: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output of the model</a:t>
            </a:r>
            <a:b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(</a:t>
            </a:r>
            <a:r>
              <a:rPr lang="en" sz="1800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error/loss function)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43a1cf45c7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43a1cf45c7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Hand off to Zoran</a:t>
            </a:r>
            <a:endParaRPr sz="30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574facfa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g2574facfa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VisRec JSR 381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44dc87b6ef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g44dc87b6ef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101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</a:pPr>
            <a:r>
              <a:rPr lang="en" sz="16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Important question What type of problem is that?</a:t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min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Fisrt step: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Know your question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Determine the type of ml task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set target performance value, desired accuracy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3a1cf45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3a1cf45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Big Data, “Quants” (math/eng experts) are needed.  These humans can create models from the data, typically a few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can automate the correlations, pattern match and model building significantly faster using ML techniques.  ML can create thousands of models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44dc87b6ef_4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al ml courser start with linear regression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each algorithm I’ll briefly explain 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 What it does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General principle how it does it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Essential things to understand inoreder to be able to apply it and tweak it for specific problem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What paramaters it has and how they influence the performance / how well algorithm perfroms</a:t>
            </a:r>
            <a:endParaRPr/>
          </a:p>
        </p:txBody>
      </p:sp>
      <p:sp>
        <p:nvSpPr>
          <p:cNvPr id="710" name="Google Shape;710;g44dc87b6ef_4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44dc87b6ef_4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g44dc87b6ef_4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44dc87b6ef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5" name="Google Shape;725;g44dc87b6ef_4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Apache  few numbers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Weka Code house price prediction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/>
            </a:r>
            <a:br>
              <a:rPr lang="en"/>
            </a:br>
            <a:r>
              <a:rPr lang="en"/>
              <a:t>No deep netts during presentation, but include link on gith hub examples</a:t>
            </a:r>
            <a:br>
              <a:rPr lang="en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 Explain the problem, data set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Show basic essential code in slide (example )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Link to full example on github (sevarac) &amp; blog (deep netts and my)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Weka, Deep Netts, Vis Rec Example</a:t>
            </a:r>
            <a:endParaRPr/>
          </a:p>
          <a:p>
            <a:pPr marL="0" lvl="0" indent="-889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Link to blog post deepnetts/blog/Linear_Regression.html (samo napravi link I stavi nek pocetni sadrzaj. Vremenom i stavi link na github primer. Idealno kratak you tube , i osnovne formule. Objasnjenja za Java programere)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/>
            </a:r>
            <a:br>
              <a:rPr lang="en"/>
            </a:br>
            <a:r>
              <a:rPr lang="en"/>
              <a:t>Na slajdu objasni sta radi, a kroz primere kako se koristi:  What It Does and How To Use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"/>
              <a:t>Linear means uniform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r>
              <a:rPr lang="en"/>
              <a:t/>
            </a:r>
            <a:br>
              <a:rPr lang="en"/>
            </a:br>
            <a:r>
              <a:rPr lang="en"/>
              <a:t>For best results: remove outliers and correlated inputs,  use inputs that are correlated with output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44dc87b6ef_4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5" name="Google Shape;735;g44dc87b6ef_4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breast cancer prediction using weka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Yes/No classificatin or with fancy name Binary Classification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44dc87b6ef_4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g44dc87b6ef_4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Demo: Iris Classifier using Deep Netts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 Class Nonlinear classification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44dc87b6ef_9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4" name="Google Shape;754;g44dc87b6ef_9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r>
              <a:rPr lang="en"/>
              <a:t>Demo: Mnist using Deep netts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43a1cf45c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43a1cf45c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44dc87b6ef_4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g44dc87b6ef_4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Demo: VisRecMnistExample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12c360d1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9" name="Google Shape;779;g212c360d1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VisRec JSR - An architecture for Visual recognition using machine learning, make it easy to integrate - combine with previous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44a78d6b3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44a78d6b3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3a1cf45c7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3a1cf45c7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Big Data, “Quants” (math/eng experts) are needed.  These humans can create models from the data, typically a few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Machine can automate the correlations, pattern match and model building significantly faster using ML techniques.  ML can create thousands of models per week.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44a78d6b32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g44a78d6b32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44dc87b6ef_9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44dc87b6ef_9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Napravi ovaj privremeni link kao page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Za pocetak postavi uve primere, ond aprirmeri idu na gihub i za svaku stvar da imam blog post link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Napomeni da ce sve demonstracije da dodatnim primerim akako da urade sve ovo pomocu neuronskih mreza bisti dostupno i na githubu i na sledecem linku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4391b1ad7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4391b1ad7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391b1ad7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4391b1ad7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https://commons.wikimedia.org/wiki/File:53_Street_turnstiles_vc.jpg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https://commons.wikimedia.org/wiki/File:GitHub_Logo.png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https://upload.wikimedia.org/wikipedia/commons/thumb/d/d8/Guy_bowling.jpg/512px-Guy_bowling.jpg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3a1cf45c7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3a1cf45c7_1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Software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Typically a collection of if-then rules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Algorithms are essentially designed as if a human (or team) is doing the work... just faster, more distributed or more scalable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Expert systems which are rules engines, just make this easier or more convenient.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574facfaa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574facfaa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to program.  But hard to win consistently even if you know the rules.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375" tIns="102375" rIns="102375" bIns="1023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ank">
  <p:cSld name="Full Blan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45" name="Google Shape;14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9" name="Google Shape;149;p3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 sz="24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○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Proxima Nova"/>
              <a:buChar char="■"/>
              <a:defRPr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lfa Slab One"/>
              <a:buNone/>
              <a:defRPr sz="4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" name="Google Shape;163;p3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4" name="Google Shape;164;p35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800"/>
              <a:buFont typeface="Alfa Slab One"/>
              <a:buNone/>
              <a:defRPr sz="38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 sz="18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7"/>
          <p:cNvSpPr txBox="1">
            <a:spLocks noGrp="1"/>
          </p:cNvSpPr>
          <p:nvPr>
            <p:ph type="title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Font typeface="Alfa Slab One"/>
              <a:buNone/>
              <a:defRPr sz="11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1" name="Google Shape;191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7" name="Google Shape;197;p4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3" name="Google Shape;203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4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0" name="Google Shape;210;p4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4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4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4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8" name="Google Shape;228;p4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4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5" name="Google Shape;235;p4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2" name="Google Shape;242;p4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1" name="Google Shape;251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 sz="1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  <a:defRPr sz="10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9" name="Google Shape;179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witter.com/teenybiscui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chine_learni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n.wikipedia.org/wiki/Logistic_regression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jcp.org/en/jsr/detail?id=38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oups.io/g/visrec/" TargetMode="External"/><Relationship Id="rId5" Type="http://schemas.openxmlformats.org/officeDocument/2006/relationships/hyperlink" Target="https://github.com/JavaVisRec/visrec-api/wiki" TargetMode="External"/><Relationship Id="rId4" Type="http://schemas.openxmlformats.org/officeDocument/2006/relationships/hyperlink" Target="https://github.com/JavaVisRec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1"/>
          <p:cNvSpPr txBox="1">
            <a:spLocks noGrp="1"/>
          </p:cNvSpPr>
          <p:nvPr>
            <p:ph type="ctrTitle"/>
          </p:nvPr>
        </p:nvSpPr>
        <p:spPr>
          <a:xfrm>
            <a:off x="311700" y="5197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Machine Learning </a:t>
            </a:r>
            <a:br>
              <a:rPr lang="en" sz="4200"/>
            </a:br>
            <a:r>
              <a:rPr lang="en" sz="4200"/>
              <a:t>for Software Developers</a:t>
            </a:r>
            <a:br>
              <a:rPr lang="en" sz="4200"/>
            </a:br>
            <a:r>
              <a:rPr lang="en" sz="4200"/>
              <a:t> in 45 Minutes</a:t>
            </a:r>
            <a:endParaRPr sz="4200"/>
          </a:p>
        </p:txBody>
      </p:sp>
      <p:sp>
        <p:nvSpPr>
          <p:cNvPr id="257" name="Google Shape;257;p51"/>
          <p:cNvSpPr txBox="1">
            <a:spLocks noGrp="1"/>
          </p:cNvSpPr>
          <p:nvPr>
            <p:ph type="subTitle" idx="1"/>
          </p:nvPr>
        </p:nvSpPr>
        <p:spPr>
          <a:xfrm>
            <a:off x="311700" y="341467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Why, How and Whoa!</a:t>
            </a:r>
            <a:endParaRPr/>
          </a:p>
        </p:txBody>
      </p:sp>
      <p:sp>
        <p:nvSpPr>
          <p:cNvPr id="258" name="Google Shape;258;p51"/>
          <p:cNvSpPr txBox="1">
            <a:spLocks noGrp="1"/>
          </p:cNvSpPr>
          <p:nvPr>
            <p:ph type="subTitle" idx="1"/>
          </p:nvPr>
        </p:nvSpPr>
        <p:spPr>
          <a:xfrm>
            <a:off x="0" y="4733400"/>
            <a:ext cx="57390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latin typeface="Roboto Condensed"/>
                <a:ea typeface="Roboto Condensed"/>
                <a:cs typeface="Roboto Condensed"/>
                <a:sym typeface="Roboto Condensed"/>
              </a:rPr>
              <a:t>Session DEV5090 — MONDAY Oct 22, 2018   1:30pm - 2:15am PT</a:t>
            </a:r>
            <a:endParaRPr/>
          </a:p>
        </p:txBody>
      </p:sp>
      <p:pic>
        <p:nvPicPr>
          <p:cNvPr id="259" name="Google Shape;2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325" y="4263042"/>
            <a:ext cx="25527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0975" y="3000150"/>
            <a:ext cx="2296050" cy="11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0"/>
          <p:cNvSpPr txBox="1"/>
          <p:nvPr/>
        </p:nvSpPr>
        <p:spPr>
          <a:xfrm>
            <a:off x="676000" y="720075"/>
            <a:ext cx="7920900" cy="3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But some algorithms are </a:t>
            </a:r>
            <a:r>
              <a:rPr lang="en" sz="4000" b="1">
                <a:solidFill>
                  <a:srgbClr val="0000FF"/>
                </a:solidFill>
              </a:rPr>
              <a:t>NOT</a:t>
            </a:r>
            <a:r>
              <a:rPr lang="en" sz="4000"/>
              <a:t> well-defined…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Let’s look at Visual Recognition</a:t>
            </a:r>
            <a:endParaRPr sz="4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/>
          <p:nvPr/>
        </p:nvSpPr>
        <p:spPr>
          <a:xfrm>
            <a:off x="5131575" y="1573775"/>
            <a:ext cx="2600400" cy="30750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1"/>
          <p:cNvSpPr/>
          <p:nvPr/>
        </p:nvSpPr>
        <p:spPr>
          <a:xfrm>
            <a:off x="1102150" y="1706375"/>
            <a:ext cx="2707800" cy="2896200"/>
          </a:xfrm>
          <a:prstGeom prst="rect">
            <a:avLst/>
          </a:prstGeom>
          <a:solidFill>
            <a:srgbClr val="66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Chihuahua or Muffin?</a:t>
            </a:r>
            <a:endParaRPr/>
          </a:p>
        </p:txBody>
      </p:sp>
      <p:pic>
        <p:nvPicPr>
          <p:cNvPr id="414" name="Google Shape;414;p61"/>
          <p:cNvPicPr preferRelativeResize="0"/>
          <p:nvPr/>
        </p:nvPicPr>
        <p:blipFill rotWithShape="1">
          <a:blip r:embed="rId3">
            <a:alphaModFix/>
          </a:blip>
          <a:srcRect r="47572"/>
          <a:stretch/>
        </p:blipFill>
        <p:spPr>
          <a:xfrm>
            <a:off x="1024000" y="1632650"/>
            <a:ext cx="2701551" cy="289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1"/>
          <p:cNvPicPr preferRelativeResize="0"/>
          <p:nvPr/>
        </p:nvPicPr>
        <p:blipFill rotWithShape="1">
          <a:blip r:embed="rId3">
            <a:alphaModFix/>
          </a:blip>
          <a:srcRect l="52649"/>
          <a:stretch/>
        </p:blipFill>
        <p:spPr>
          <a:xfrm>
            <a:off x="5055375" y="1482100"/>
            <a:ext cx="2603325" cy="30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Chihuahua or Muffin?</a:t>
            </a:r>
            <a:endParaRPr/>
          </a:p>
        </p:txBody>
      </p:sp>
      <p:pic>
        <p:nvPicPr>
          <p:cNvPr id="421" name="Google Shape;42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700" y="1238575"/>
            <a:ext cx="7114675" cy="309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2"/>
          <p:cNvSpPr txBox="1"/>
          <p:nvPr/>
        </p:nvSpPr>
        <p:spPr>
          <a:xfrm>
            <a:off x="5862375" y="4693925"/>
            <a:ext cx="2044800" cy="3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Courier New"/>
                <a:ea typeface="Courier New"/>
                <a:cs typeface="Courier New"/>
                <a:sym typeface="Courier New"/>
              </a:rPr>
              <a:t>Karen Zack  </a:t>
            </a:r>
            <a:r>
              <a:rPr lang="en" sz="900" u="sng">
                <a:solidFill>
                  <a:srgbClr val="282F2F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  <a:hlinkClick r:id="rId4"/>
              </a:rPr>
              <a:t>@teenybiscuit</a:t>
            </a:r>
            <a:endParaRPr sz="9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3"/>
          <p:cNvSpPr txBox="1"/>
          <p:nvPr/>
        </p:nvSpPr>
        <p:spPr>
          <a:xfrm>
            <a:off x="211150" y="125030"/>
            <a:ext cx="86868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Use Cases for Visual Recognition alone…</a:t>
            </a:r>
            <a:endParaRPr sz="24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428" name="Google Shape;428;p63" descr="1145201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844" y="723899"/>
            <a:ext cx="3702900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3" descr="fleet-of-truck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9931" y="3011432"/>
            <a:ext cx="3970800" cy="16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3" descr="logos_brand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332" y="3302000"/>
            <a:ext cx="4171800" cy="16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3" descr="flamands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3692" y="768349"/>
            <a:ext cx="3532200" cy="15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63"/>
          <p:cNvSpPr/>
          <p:nvPr/>
        </p:nvSpPr>
        <p:spPr>
          <a:xfrm>
            <a:off x="304801" y="2216150"/>
            <a:ext cx="3945600" cy="37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Ensure positioning of assembly products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63"/>
          <p:cNvSpPr/>
          <p:nvPr/>
        </p:nvSpPr>
        <p:spPr>
          <a:xfrm>
            <a:off x="6146802" y="2254250"/>
            <a:ext cx="2861700" cy="37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Travel and retail suggestions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63"/>
          <p:cNvSpPr/>
          <p:nvPr/>
        </p:nvSpPr>
        <p:spPr>
          <a:xfrm>
            <a:off x="110070" y="4610101"/>
            <a:ext cx="2861700" cy="37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Track logos on social media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63"/>
          <p:cNvSpPr/>
          <p:nvPr/>
        </p:nvSpPr>
        <p:spPr>
          <a:xfrm>
            <a:off x="5545350" y="4533900"/>
            <a:ext cx="3065100" cy="374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compliance or deterioration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4"/>
          <p:cNvSpPr txBox="1"/>
          <p:nvPr/>
        </p:nvSpPr>
        <p:spPr>
          <a:xfrm>
            <a:off x="211150" y="125032"/>
            <a:ext cx="86868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Many of These Applications are Hard to Code</a:t>
            </a:r>
            <a:endParaRPr sz="24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441" name="Google Shape;441;p64"/>
          <p:cNvSpPr txBox="1"/>
          <p:nvPr/>
        </p:nvSpPr>
        <p:spPr>
          <a:xfrm>
            <a:off x="199375" y="448924"/>
            <a:ext cx="86868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applications are not explicitly programmable…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Machines can automate the correlations and model building... </a:t>
            </a:r>
            <a:endParaRPr sz="1800"/>
          </a:p>
        </p:txBody>
      </p:sp>
      <p:pic>
        <p:nvPicPr>
          <p:cNvPr id="442" name="Google Shape;442;p64" descr="IMG_1183_augmented_reality_faces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1500188"/>
            <a:ext cx="4038600" cy="2271600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sx="101000" sy="101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3" name="Google Shape;443;p64" descr="Looped_cursive_sampl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5842" y="1295400"/>
            <a:ext cx="3665400" cy="2257500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sx="101000" sy="101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4" name="Google Shape;444;p64" descr="autonomous-feat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3900" y="3228975"/>
            <a:ext cx="3860700" cy="1447800"/>
          </a:xfrm>
          <a:prstGeom prst="rect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sx="101000" sy="101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5" name="Google Shape;445;p64"/>
          <p:cNvSpPr txBox="1"/>
          <p:nvPr/>
        </p:nvSpPr>
        <p:spPr>
          <a:xfrm>
            <a:off x="7099300" y="3409950"/>
            <a:ext cx="1955700" cy="65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Handwriting </a:t>
            </a:r>
            <a:b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translation</a:t>
            </a:r>
            <a:endParaRPr/>
          </a:p>
        </p:txBody>
      </p:sp>
      <p:sp>
        <p:nvSpPr>
          <p:cNvPr id="446" name="Google Shape;446;p64"/>
          <p:cNvSpPr txBox="1"/>
          <p:nvPr/>
        </p:nvSpPr>
        <p:spPr>
          <a:xfrm>
            <a:off x="977900" y="4210050"/>
            <a:ext cx="1485900" cy="629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Autonomous Driving</a:t>
            </a:r>
            <a:endParaRPr/>
          </a:p>
        </p:txBody>
      </p:sp>
      <p:sp>
        <p:nvSpPr>
          <p:cNvPr id="447" name="Google Shape;447;p64"/>
          <p:cNvSpPr txBox="1"/>
          <p:nvPr/>
        </p:nvSpPr>
        <p:spPr>
          <a:xfrm>
            <a:off x="2578100" y="1333500"/>
            <a:ext cx="2041800" cy="392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 recognition</a:t>
            </a:r>
            <a:endParaRPr/>
          </a:p>
        </p:txBody>
      </p:sp>
      <p:sp>
        <p:nvSpPr>
          <p:cNvPr id="448" name="Google Shape;448;p64"/>
          <p:cNvSpPr txBox="1"/>
          <p:nvPr/>
        </p:nvSpPr>
        <p:spPr>
          <a:xfrm>
            <a:off x="4848425" y="4798376"/>
            <a:ext cx="43710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http://vision.ics.uci.edu/images/fun/IMG_1183_augmented_reality_faces1.jpg</a:t>
            </a:r>
            <a:endParaRPr sz="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5"/>
          <p:cNvSpPr txBox="1">
            <a:spLocks noGrp="1"/>
          </p:cNvSpPr>
          <p:nvPr>
            <p:ph type="body" idx="1"/>
          </p:nvPr>
        </p:nvSpPr>
        <p:spPr>
          <a:xfrm>
            <a:off x="1690325" y="1492725"/>
            <a:ext cx="5868000" cy="15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/>
              <a:t>So how do we solve these types of problems?</a:t>
            </a:r>
            <a:endParaRPr sz="36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Topics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Why Do We Need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 b="1">
                <a:solidFill>
                  <a:srgbClr val="0000FF"/>
                </a:solidFill>
              </a:rPr>
              <a:t>What is Machine Learning</a:t>
            </a:r>
            <a:endParaRPr sz="2400" b="1">
              <a:solidFill>
                <a:srgbClr val="0000FF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Brief History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Basic Terminology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How to Get Started for Java Devs and Demos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7"/>
          <p:cNvSpPr/>
          <p:nvPr/>
        </p:nvSpPr>
        <p:spPr>
          <a:xfrm>
            <a:off x="898500" y="383624"/>
            <a:ext cx="7347000" cy="4533600"/>
          </a:xfrm>
          <a:prstGeom prst="ellipse">
            <a:avLst/>
          </a:prstGeom>
          <a:solidFill>
            <a:srgbClr val="EFEFEF"/>
          </a:solidFill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67"/>
          <p:cNvSpPr/>
          <p:nvPr/>
        </p:nvSpPr>
        <p:spPr>
          <a:xfrm>
            <a:off x="1857450" y="735575"/>
            <a:ext cx="5429100" cy="3010200"/>
          </a:xfrm>
          <a:prstGeom prst="ellipse">
            <a:avLst/>
          </a:prstGeom>
          <a:solidFill>
            <a:srgbClr val="FBD4B4"/>
          </a:solidFill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67"/>
          <p:cNvSpPr/>
          <p:nvPr/>
        </p:nvSpPr>
        <p:spPr>
          <a:xfrm>
            <a:off x="2619900" y="2008750"/>
            <a:ext cx="3904200" cy="1325100"/>
          </a:xfrm>
          <a:prstGeom prst="ellipse">
            <a:avLst/>
          </a:prstGeom>
          <a:solidFill>
            <a:srgbClr val="A5A5A5"/>
          </a:solidFill>
          <a:ln w="38100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67"/>
          <p:cNvSpPr txBox="1"/>
          <p:nvPr/>
        </p:nvSpPr>
        <p:spPr>
          <a:xfrm>
            <a:off x="2887350" y="4037660"/>
            <a:ext cx="336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Artificial Intelligence</a:t>
            </a:r>
            <a:endParaRPr sz="1800" b="0" i="0" u="none" strike="noStrike" cap="none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468" name="Google Shape;468;p67"/>
          <p:cNvSpPr txBox="1"/>
          <p:nvPr/>
        </p:nvSpPr>
        <p:spPr>
          <a:xfrm>
            <a:off x="2887350" y="1099102"/>
            <a:ext cx="3369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Machine Learning</a:t>
            </a:r>
            <a:endParaRPr sz="1800" b="0" i="0" u="none" strike="noStrike" cap="none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469" name="Google Shape;469;p67"/>
          <p:cNvSpPr txBox="1"/>
          <p:nvPr/>
        </p:nvSpPr>
        <p:spPr>
          <a:xfrm>
            <a:off x="3365700" y="2123942"/>
            <a:ext cx="2412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rPr>
              <a:t>Deep Learning</a:t>
            </a:r>
            <a:endParaRPr sz="1800" b="0" i="0" u="none" strike="noStrike" cap="none">
              <a:solidFill>
                <a:schemeClr val="dk1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470" name="Google Shape;470;p67"/>
          <p:cNvSpPr txBox="1"/>
          <p:nvPr/>
        </p:nvSpPr>
        <p:spPr>
          <a:xfrm>
            <a:off x="2996100" y="4236375"/>
            <a:ext cx="31518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type of algorithm(s) that allows a machine to emulate aspects of intelligent human behavior</a:t>
            </a:r>
            <a:endParaRPr/>
          </a:p>
        </p:txBody>
      </p:sp>
      <p:sp>
        <p:nvSpPr>
          <p:cNvPr id="471" name="Google Shape;471;p67"/>
          <p:cNvSpPr txBox="1"/>
          <p:nvPr/>
        </p:nvSpPr>
        <p:spPr>
          <a:xfrm>
            <a:off x="2996100" y="1311888"/>
            <a:ext cx="3151800" cy="4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type of AI that allows a machine to learn from experience/data</a:t>
            </a:r>
            <a:endParaRPr/>
          </a:p>
        </p:txBody>
      </p:sp>
      <p:sp>
        <p:nvSpPr>
          <p:cNvPr id="472" name="Google Shape;472;p67"/>
          <p:cNvSpPr txBox="1"/>
          <p:nvPr/>
        </p:nvSpPr>
        <p:spPr>
          <a:xfrm>
            <a:off x="2667900" y="2347750"/>
            <a:ext cx="38082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type of ML that uses powerful computing resources and advanced neural networks to more-accurately solve non-linear, highly-dimensional problems with large amounts of data  (eg, vis rec)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8"/>
          <p:cNvSpPr txBox="1">
            <a:spLocks noGrp="1"/>
          </p:cNvSpPr>
          <p:nvPr>
            <p:ph type="body" idx="1"/>
          </p:nvPr>
        </p:nvSpPr>
        <p:spPr>
          <a:xfrm>
            <a:off x="871700" y="503250"/>
            <a:ext cx="7480200" cy="3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In ML, the </a:t>
            </a:r>
            <a:r>
              <a:rPr lang="en" sz="3000" b="1" i="1">
                <a:solidFill>
                  <a:srgbClr val="3366FF"/>
                </a:solidFill>
              </a:rPr>
              <a:t>machine</a:t>
            </a:r>
            <a:r>
              <a:rPr lang="en" sz="3000" b="1"/>
              <a:t> is modeling the solution, not the human.</a:t>
            </a:r>
            <a:endParaRPr sz="30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 b="1"/>
              <a:t>The machine looks at example data, detects patterns and correlations and predicts outcomes</a:t>
            </a:r>
            <a:endParaRPr sz="30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69"/>
          <p:cNvGrpSpPr/>
          <p:nvPr/>
        </p:nvGrpSpPr>
        <p:grpSpPr>
          <a:xfrm>
            <a:off x="208225" y="291962"/>
            <a:ext cx="2266697" cy="2018479"/>
            <a:chOff x="208225" y="291975"/>
            <a:chExt cx="2541425" cy="2198300"/>
          </a:xfrm>
        </p:grpSpPr>
        <p:sp>
          <p:nvSpPr>
            <p:cNvPr id="483" name="Google Shape;483;p69"/>
            <p:cNvSpPr/>
            <p:nvPr/>
          </p:nvSpPr>
          <p:spPr>
            <a:xfrm>
              <a:off x="347850" y="428675"/>
              <a:ext cx="2401800" cy="2061600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4" name="Google Shape;484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08225" y="291975"/>
              <a:ext cx="2401950" cy="206167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85" name="Google Shape;485;p69"/>
          <p:cNvGrpSpPr/>
          <p:nvPr/>
        </p:nvGrpSpPr>
        <p:grpSpPr>
          <a:xfrm>
            <a:off x="3042300" y="828338"/>
            <a:ext cx="2901375" cy="2202588"/>
            <a:chOff x="2874250" y="1453163"/>
            <a:chExt cx="2901375" cy="2202588"/>
          </a:xfrm>
        </p:grpSpPr>
        <p:sp>
          <p:nvSpPr>
            <p:cNvPr id="486" name="Google Shape;486;p69"/>
            <p:cNvSpPr/>
            <p:nvPr/>
          </p:nvSpPr>
          <p:spPr>
            <a:xfrm>
              <a:off x="3013825" y="1594150"/>
              <a:ext cx="2761800" cy="2061600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7" name="Google Shape;487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74250" y="1453163"/>
              <a:ext cx="2748900" cy="2061675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88" name="Google Shape;488;p69"/>
          <p:cNvGrpSpPr/>
          <p:nvPr/>
        </p:nvGrpSpPr>
        <p:grpSpPr>
          <a:xfrm>
            <a:off x="6212098" y="487931"/>
            <a:ext cx="2298655" cy="2198232"/>
            <a:chOff x="6212300" y="571346"/>
            <a:chExt cx="2148075" cy="2114904"/>
          </a:xfrm>
        </p:grpSpPr>
        <p:sp>
          <p:nvSpPr>
            <p:cNvPr id="489" name="Google Shape;489;p69"/>
            <p:cNvSpPr/>
            <p:nvPr/>
          </p:nvSpPr>
          <p:spPr>
            <a:xfrm>
              <a:off x="6273575" y="624650"/>
              <a:ext cx="2086800" cy="2061600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0" name="Google Shape;490;p6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212300" y="571346"/>
              <a:ext cx="2040501" cy="198285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91" name="Google Shape;491;p69"/>
          <p:cNvGrpSpPr/>
          <p:nvPr/>
        </p:nvGrpSpPr>
        <p:grpSpPr>
          <a:xfrm>
            <a:off x="6417349" y="2929300"/>
            <a:ext cx="2266701" cy="1850100"/>
            <a:chOff x="6268824" y="3030925"/>
            <a:chExt cx="2266701" cy="1850100"/>
          </a:xfrm>
        </p:grpSpPr>
        <p:sp>
          <p:nvSpPr>
            <p:cNvPr id="492" name="Google Shape;492;p69"/>
            <p:cNvSpPr/>
            <p:nvPr/>
          </p:nvSpPr>
          <p:spPr>
            <a:xfrm>
              <a:off x="6350325" y="3164425"/>
              <a:ext cx="2185200" cy="1716600"/>
            </a:xfrm>
            <a:prstGeom prst="rect">
              <a:avLst/>
            </a:prstGeom>
            <a:solidFill>
              <a:srgbClr val="43434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3" name="Google Shape;493;p6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268824" y="3030925"/>
              <a:ext cx="2185201" cy="171658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494" name="Google Shape;494;p69"/>
          <p:cNvGrpSpPr/>
          <p:nvPr/>
        </p:nvGrpSpPr>
        <p:grpSpPr>
          <a:xfrm>
            <a:off x="351259" y="2520179"/>
            <a:ext cx="2056477" cy="2202487"/>
            <a:chOff x="351238" y="2623975"/>
            <a:chExt cx="2393478" cy="2403675"/>
          </a:xfrm>
        </p:grpSpPr>
        <p:sp>
          <p:nvSpPr>
            <p:cNvPr id="495" name="Google Shape;495;p69"/>
            <p:cNvSpPr/>
            <p:nvPr/>
          </p:nvSpPr>
          <p:spPr>
            <a:xfrm>
              <a:off x="446116" y="2759650"/>
              <a:ext cx="2298600" cy="2268000"/>
            </a:xfrm>
            <a:prstGeom prst="rect">
              <a:avLst/>
            </a:prstGeom>
            <a:solidFill>
              <a:srgbClr val="434343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96" name="Google Shape;496;p6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51238" y="2623975"/>
              <a:ext cx="2255400" cy="22554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497" name="Google Shape;497;p69"/>
          <p:cNvSpPr txBox="1"/>
          <p:nvPr/>
        </p:nvSpPr>
        <p:spPr>
          <a:xfrm>
            <a:off x="131025" y="4796325"/>
            <a:ext cx="8514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ourier New"/>
                <a:ea typeface="Courier New"/>
                <a:cs typeface="Courier New"/>
                <a:sym typeface="Courier New"/>
              </a:rPr>
              <a:t>https://towardsdatascience.com/the-5-clustering-algorithms-data-scientists-need-to-know-a36d136ef68</a:t>
            </a:r>
            <a:endParaRPr sz="10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Speakers</a:t>
            </a:r>
            <a:endParaRPr/>
          </a:p>
        </p:txBody>
      </p:sp>
      <p:grpSp>
        <p:nvGrpSpPr>
          <p:cNvPr id="266" name="Google Shape;266;p52"/>
          <p:cNvGrpSpPr/>
          <p:nvPr/>
        </p:nvGrpSpPr>
        <p:grpSpPr>
          <a:xfrm>
            <a:off x="395296" y="1083441"/>
            <a:ext cx="5050252" cy="1992127"/>
            <a:chOff x="410775" y="1105625"/>
            <a:chExt cx="4662775" cy="1815150"/>
          </a:xfrm>
        </p:grpSpPr>
        <p:sp>
          <p:nvSpPr>
            <p:cNvPr id="267" name="Google Shape;267;p52"/>
            <p:cNvSpPr/>
            <p:nvPr/>
          </p:nvSpPr>
          <p:spPr>
            <a:xfrm>
              <a:off x="496450" y="1263875"/>
              <a:ext cx="4577100" cy="16569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8" name="Google Shape;268;p52"/>
            <p:cNvGrpSpPr/>
            <p:nvPr/>
          </p:nvGrpSpPr>
          <p:grpSpPr>
            <a:xfrm>
              <a:off x="410775" y="1105625"/>
              <a:ext cx="4576406" cy="1778521"/>
              <a:chOff x="173547" y="1127614"/>
              <a:chExt cx="4366800" cy="1550044"/>
            </a:xfrm>
          </p:grpSpPr>
          <p:sp>
            <p:nvSpPr>
              <p:cNvPr id="269" name="Google Shape;269;p52"/>
              <p:cNvSpPr txBox="1"/>
              <p:nvPr/>
            </p:nvSpPr>
            <p:spPr>
              <a:xfrm>
                <a:off x="173547" y="1127614"/>
                <a:ext cx="4366800" cy="1512900"/>
              </a:xfrm>
              <a:prstGeom prst="rect">
                <a:avLst/>
              </a:prstGeom>
              <a:gradFill>
                <a:gsLst>
                  <a:gs pos="0">
                    <a:srgbClr val="BFBFBF"/>
                  </a:gs>
                  <a:gs pos="100000">
                    <a:srgbClr val="737373"/>
                  </a:gs>
                </a:gsLst>
                <a:lin ang="5400012" scaled="0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52"/>
              <p:cNvSpPr/>
              <p:nvPr/>
            </p:nvSpPr>
            <p:spPr>
              <a:xfrm>
                <a:off x="1280721" y="1215864"/>
                <a:ext cx="3188100" cy="621300"/>
              </a:xfrm>
              <a:prstGeom prst="roundRect">
                <a:avLst>
                  <a:gd name="adj" fmla="val 16667"/>
                </a:avLst>
              </a:prstGeom>
              <a:solidFill>
                <a:srgbClr val="EFEFEF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latin typeface="Alfa Slab One"/>
                    <a:ea typeface="Alfa Slab One"/>
                    <a:cs typeface="Alfa Slab One"/>
                    <a:sym typeface="Alfa Slab One"/>
                  </a:rPr>
                  <a:t>Dr Zoran Sevarac</a:t>
                </a:r>
                <a:br>
                  <a:rPr lang="en" sz="2000">
                    <a:latin typeface="Alfa Slab One"/>
                    <a:ea typeface="Alfa Slab One"/>
                    <a:cs typeface="Alfa Slab One"/>
                    <a:sym typeface="Alfa Slab One"/>
                  </a:rPr>
                </a:br>
                <a:r>
                  <a:rPr lang="en" sz="1050" b="1">
                    <a:highlight>
                      <a:srgbClr val="E6ECF0"/>
                    </a:highlight>
                  </a:rPr>
                  <a:t>@</a:t>
                </a:r>
                <a:r>
                  <a:rPr lang="en" sz="1050">
                    <a:highlight>
                      <a:srgbClr val="E6ECF0"/>
                    </a:highlight>
                  </a:rPr>
                  <a:t>zsevarac</a:t>
                </a:r>
                <a:endParaRPr sz="2000">
                  <a:latin typeface="Alfa Slab One"/>
                  <a:ea typeface="Alfa Slab One"/>
                  <a:cs typeface="Alfa Slab One"/>
                  <a:sym typeface="Alfa Slab One"/>
                </a:endParaRPr>
              </a:p>
            </p:txBody>
          </p:sp>
          <p:sp>
            <p:nvSpPr>
              <p:cNvPr id="271" name="Google Shape;271;p52"/>
              <p:cNvSpPr/>
              <p:nvPr/>
            </p:nvSpPr>
            <p:spPr>
              <a:xfrm>
                <a:off x="1280733" y="1860158"/>
                <a:ext cx="3188100" cy="817500"/>
              </a:xfrm>
              <a:prstGeom prst="roundRect">
                <a:avLst>
                  <a:gd name="adj" fmla="val 16667"/>
                </a:avLst>
              </a:prstGeom>
              <a:solidFill>
                <a:srgbClr val="EFEFEF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fa Slab One"/>
                  <a:ea typeface="Alfa Slab One"/>
                  <a:cs typeface="Alfa Slab One"/>
                  <a:sym typeface="Alfa Slab One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AI Researcher</a:t>
                </a:r>
                <a:b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</a:b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Univ of Belgrade, Serbia</a:t>
                </a:r>
                <a:b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</a:b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JC, Groundbreaker Ambassador,</a:t>
                </a:r>
                <a:endParaRPr>
                  <a:latin typeface="Alfa Slab One"/>
                  <a:ea typeface="Alfa Slab One"/>
                  <a:cs typeface="Alfa Slab One"/>
                  <a:sym typeface="Alfa Slab One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NetBeans Contributor</a:t>
                </a:r>
                <a:endParaRPr>
                  <a:latin typeface="Alfa Slab One"/>
                  <a:ea typeface="Alfa Slab One"/>
                  <a:cs typeface="Alfa Slab One"/>
                  <a:sym typeface="Alfa Slab One"/>
                </a:endParaRP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lfa Slab One"/>
                  <a:ea typeface="Alfa Slab One"/>
                  <a:cs typeface="Alfa Slab One"/>
                  <a:sym typeface="Alfa Slab One"/>
                </a:endParaRPr>
              </a:p>
            </p:txBody>
          </p:sp>
        </p:grpSp>
      </p:grpSp>
      <p:grpSp>
        <p:nvGrpSpPr>
          <p:cNvPr id="272" name="Google Shape;272;p52"/>
          <p:cNvGrpSpPr/>
          <p:nvPr/>
        </p:nvGrpSpPr>
        <p:grpSpPr>
          <a:xfrm>
            <a:off x="3832396" y="3148106"/>
            <a:ext cx="4926604" cy="1668594"/>
            <a:chOff x="3801396" y="3008681"/>
            <a:chExt cx="4926604" cy="1668594"/>
          </a:xfrm>
        </p:grpSpPr>
        <p:sp>
          <p:nvSpPr>
            <p:cNvPr id="273" name="Google Shape;273;p52"/>
            <p:cNvSpPr/>
            <p:nvPr/>
          </p:nvSpPr>
          <p:spPr>
            <a:xfrm>
              <a:off x="3877600" y="3084875"/>
              <a:ext cx="4850400" cy="15924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4" name="Google Shape;274;p52"/>
            <p:cNvGrpSpPr/>
            <p:nvPr/>
          </p:nvGrpSpPr>
          <p:grpSpPr>
            <a:xfrm>
              <a:off x="3801396" y="3008681"/>
              <a:ext cx="4850285" cy="1592233"/>
              <a:chOff x="3106435" y="2375300"/>
              <a:chExt cx="4281300" cy="1352100"/>
            </a:xfrm>
          </p:grpSpPr>
          <p:sp>
            <p:nvSpPr>
              <p:cNvPr id="275" name="Google Shape;275;p52"/>
              <p:cNvSpPr txBox="1"/>
              <p:nvPr/>
            </p:nvSpPr>
            <p:spPr>
              <a:xfrm>
                <a:off x="3106435" y="2375300"/>
                <a:ext cx="4281300" cy="1352100"/>
              </a:xfrm>
              <a:prstGeom prst="rect">
                <a:avLst/>
              </a:prstGeom>
              <a:gradFill>
                <a:gsLst>
                  <a:gs pos="0">
                    <a:srgbClr val="BFBFBF"/>
                  </a:gs>
                  <a:gs pos="100000">
                    <a:srgbClr val="737373"/>
                  </a:gs>
                </a:gsLst>
                <a:lin ang="5400012" scaled="0"/>
              </a:gra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52"/>
              <p:cNvSpPr/>
              <p:nvPr/>
            </p:nvSpPr>
            <p:spPr>
              <a:xfrm>
                <a:off x="4191921" y="2460891"/>
                <a:ext cx="3125700" cy="582000"/>
              </a:xfrm>
              <a:prstGeom prst="roundRect">
                <a:avLst>
                  <a:gd name="adj" fmla="val 16667"/>
                </a:avLst>
              </a:prstGeom>
              <a:solidFill>
                <a:srgbClr val="EFEFEF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000">
                    <a:latin typeface="Alfa Slab One"/>
                    <a:ea typeface="Alfa Slab One"/>
                    <a:cs typeface="Alfa Slab One"/>
                    <a:sym typeface="Alfa Slab One"/>
                  </a:rPr>
                  <a:t>Frank Greco</a:t>
                </a:r>
                <a:br>
                  <a:rPr lang="en" sz="2000">
                    <a:latin typeface="Alfa Slab One"/>
                    <a:ea typeface="Alfa Slab One"/>
                    <a:cs typeface="Alfa Slab One"/>
                    <a:sym typeface="Alfa Slab One"/>
                  </a:rPr>
                </a:br>
                <a:r>
                  <a:rPr lang="en" sz="1050" b="1">
                    <a:highlight>
                      <a:srgbClr val="E6ECF0"/>
                    </a:highlight>
                  </a:rPr>
                  <a:t>@</a:t>
                </a:r>
                <a:r>
                  <a:rPr lang="en" sz="1050">
                    <a:highlight>
                      <a:srgbClr val="E6ECF0"/>
                    </a:highlight>
                  </a:rPr>
                  <a:t>frankgreco</a:t>
                </a:r>
                <a:endParaRPr sz="2000">
                  <a:latin typeface="Alfa Slab One"/>
                  <a:ea typeface="Alfa Slab One"/>
                  <a:cs typeface="Alfa Slab One"/>
                  <a:sym typeface="Alfa Slab One"/>
                </a:endParaRPr>
              </a:p>
            </p:txBody>
          </p:sp>
          <p:sp>
            <p:nvSpPr>
              <p:cNvPr id="277" name="Google Shape;277;p52"/>
              <p:cNvSpPr/>
              <p:nvPr/>
            </p:nvSpPr>
            <p:spPr>
              <a:xfrm>
                <a:off x="4191921" y="3076045"/>
                <a:ext cx="3125700" cy="582000"/>
              </a:xfrm>
              <a:prstGeom prst="roundRect">
                <a:avLst>
                  <a:gd name="adj" fmla="val 16667"/>
                </a:avLst>
              </a:prstGeom>
              <a:solidFill>
                <a:srgbClr val="EFEFEF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Chair</a:t>
                </a:r>
                <a:b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</a:b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NYJavaSIG - NY Java User Group</a:t>
                </a:r>
                <a:b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</a:br>
                <a:r>
                  <a:rPr lang="en">
                    <a:latin typeface="Alfa Slab One"/>
                    <a:ea typeface="Alfa Slab One"/>
                    <a:cs typeface="Alfa Slab One"/>
                    <a:sym typeface="Alfa Slab One"/>
                  </a:rPr>
                  <a:t>JC, Cloud/Mobile Architect</a:t>
                </a:r>
                <a:endParaRPr/>
              </a:p>
            </p:txBody>
          </p:sp>
          <p:pic>
            <p:nvPicPr>
              <p:cNvPr id="278" name="Google Shape;278;p5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298424" y="2681660"/>
                <a:ext cx="689580" cy="79252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279" name="Google Shape;279;p52" descr="ZoranSevarac201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225" y="1603778"/>
            <a:ext cx="1031250" cy="97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900" y="2988892"/>
            <a:ext cx="25527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4700" y="1334549"/>
            <a:ext cx="2984625" cy="149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11075" y="252225"/>
            <a:ext cx="5111025" cy="717025"/>
            <a:chOff x="411075" y="252225"/>
            <a:chExt cx="5111025" cy="717025"/>
          </a:xfrm>
        </p:grpSpPr>
        <p:pic>
          <p:nvPicPr>
            <p:cNvPr id="503" name="Google Shape;503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1075" y="252225"/>
              <a:ext cx="2163225" cy="71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70"/>
            <p:cNvSpPr txBox="1"/>
            <p:nvPr/>
          </p:nvSpPr>
          <p:spPr>
            <a:xfrm>
              <a:off x="2498100" y="365187"/>
              <a:ext cx="30240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Recommendations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05" name="Google Shape;505;p70"/>
          <p:cNvGrpSpPr/>
          <p:nvPr/>
        </p:nvGrpSpPr>
        <p:grpSpPr>
          <a:xfrm>
            <a:off x="3832876" y="893050"/>
            <a:ext cx="4996416" cy="717025"/>
            <a:chOff x="480751" y="1140200"/>
            <a:chExt cx="4996416" cy="717025"/>
          </a:xfrm>
        </p:grpSpPr>
        <p:sp>
          <p:nvSpPr>
            <p:cNvPr id="506" name="Google Shape;506;p70"/>
            <p:cNvSpPr txBox="1"/>
            <p:nvPr/>
          </p:nvSpPr>
          <p:spPr>
            <a:xfrm>
              <a:off x="2453167" y="1250238"/>
              <a:ext cx="30240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Fraud detection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07" name="Google Shape;507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0751" y="1140200"/>
              <a:ext cx="2046925" cy="71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8" name="Google Shape;508;p70"/>
          <p:cNvGrpSpPr/>
          <p:nvPr/>
        </p:nvGrpSpPr>
        <p:grpSpPr>
          <a:xfrm>
            <a:off x="411085" y="1935175"/>
            <a:ext cx="5040690" cy="717025"/>
            <a:chOff x="411085" y="2213238"/>
            <a:chExt cx="5040690" cy="717025"/>
          </a:xfrm>
        </p:grpSpPr>
        <p:sp>
          <p:nvSpPr>
            <p:cNvPr id="509" name="Google Shape;509;p70"/>
            <p:cNvSpPr txBox="1"/>
            <p:nvPr/>
          </p:nvSpPr>
          <p:spPr>
            <a:xfrm>
              <a:off x="2427775" y="2326197"/>
              <a:ext cx="30240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Targeted ads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10" name="Google Shape;510;p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1085" y="2213238"/>
              <a:ext cx="2082141" cy="7170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70"/>
          <p:cNvGrpSpPr/>
          <p:nvPr/>
        </p:nvGrpSpPr>
        <p:grpSpPr>
          <a:xfrm>
            <a:off x="3551550" y="2652200"/>
            <a:ext cx="5657001" cy="647700"/>
            <a:chOff x="3486950" y="1969850"/>
            <a:chExt cx="5657001" cy="647700"/>
          </a:xfrm>
        </p:grpSpPr>
        <p:sp>
          <p:nvSpPr>
            <p:cNvPr id="512" name="Google Shape;512;p70"/>
            <p:cNvSpPr txBox="1"/>
            <p:nvPr/>
          </p:nvSpPr>
          <p:spPr>
            <a:xfrm>
              <a:off x="5758151" y="2048150"/>
              <a:ext cx="33858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Customer support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13" name="Google Shape;513;p7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86950" y="1969850"/>
              <a:ext cx="2305050" cy="6477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4" name="Google Shape;514;p70"/>
          <p:cNvGrpSpPr/>
          <p:nvPr/>
        </p:nvGrpSpPr>
        <p:grpSpPr>
          <a:xfrm>
            <a:off x="334875" y="3618125"/>
            <a:ext cx="4786692" cy="574025"/>
            <a:chOff x="411075" y="3797725"/>
            <a:chExt cx="4786692" cy="574025"/>
          </a:xfrm>
        </p:grpSpPr>
        <p:sp>
          <p:nvSpPr>
            <p:cNvPr id="515" name="Google Shape;515;p70"/>
            <p:cNvSpPr txBox="1"/>
            <p:nvPr/>
          </p:nvSpPr>
          <p:spPr>
            <a:xfrm>
              <a:off x="2173767" y="3825250"/>
              <a:ext cx="30240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Smart oil rig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16" name="Google Shape;516;p70"/>
            <p:cNvPicPr preferRelativeResize="0"/>
            <p:nvPr/>
          </p:nvPicPr>
          <p:blipFill rotWithShape="1">
            <a:blip r:embed="rId7">
              <a:alphaModFix/>
            </a:blip>
            <a:srcRect l="8006" t="22745" r="9709" b="19961"/>
            <a:stretch/>
          </p:blipFill>
          <p:spPr>
            <a:xfrm>
              <a:off x="411075" y="3797725"/>
              <a:ext cx="1780050" cy="574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7" name="Google Shape;517;p70"/>
          <p:cNvSpPr txBox="1"/>
          <p:nvPr/>
        </p:nvSpPr>
        <p:spPr>
          <a:xfrm>
            <a:off x="6124325" y="66150"/>
            <a:ext cx="32082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ML is already heavily used</a:t>
            </a:r>
            <a:endParaRPr sz="22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grpSp>
        <p:nvGrpSpPr>
          <p:cNvPr id="518" name="Google Shape;518;p70"/>
          <p:cNvGrpSpPr/>
          <p:nvPr/>
        </p:nvGrpSpPr>
        <p:grpSpPr>
          <a:xfrm>
            <a:off x="6124325" y="1541900"/>
            <a:ext cx="2867000" cy="1110301"/>
            <a:chOff x="6124325" y="1541900"/>
            <a:chExt cx="2867000" cy="1110301"/>
          </a:xfrm>
        </p:grpSpPr>
        <p:pic>
          <p:nvPicPr>
            <p:cNvPr id="519" name="Google Shape;519;p7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24325" y="1541900"/>
              <a:ext cx="1110301" cy="11103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0" name="Google Shape;520;p70"/>
            <p:cNvSpPr txBox="1"/>
            <p:nvPr/>
          </p:nvSpPr>
          <p:spPr>
            <a:xfrm>
              <a:off x="6915025" y="1618100"/>
              <a:ext cx="2076300" cy="49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Spell checkers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521" name="Google Shape;521;p70"/>
          <p:cNvGrpSpPr/>
          <p:nvPr/>
        </p:nvGrpSpPr>
        <p:grpSpPr>
          <a:xfrm>
            <a:off x="5198700" y="3651938"/>
            <a:ext cx="3437075" cy="1002000"/>
            <a:chOff x="1243375" y="3917713"/>
            <a:chExt cx="3437075" cy="1002000"/>
          </a:xfrm>
        </p:grpSpPr>
        <p:pic>
          <p:nvPicPr>
            <p:cNvPr id="522" name="Google Shape;522;p7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243375" y="3917750"/>
              <a:ext cx="1322132" cy="1001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3" name="Google Shape;523;p70"/>
            <p:cNvSpPr txBox="1"/>
            <p:nvPr/>
          </p:nvSpPr>
          <p:spPr>
            <a:xfrm>
              <a:off x="2501550" y="3917713"/>
              <a:ext cx="2178900" cy="1002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Verdana"/>
                  <a:ea typeface="Verdana"/>
                  <a:cs typeface="Verdana"/>
                  <a:sym typeface="Verdana"/>
                </a:rPr>
                <a:t>Gmail anti-spam</a:t>
              </a:r>
              <a:endParaRPr sz="1800"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"/>
          <p:cNvSpPr txBox="1"/>
          <p:nvPr/>
        </p:nvSpPr>
        <p:spPr>
          <a:xfrm>
            <a:off x="211150" y="125032"/>
            <a:ext cx="86868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Who Are the Big Players with Engines/Services?</a:t>
            </a:r>
            <a:endParaRPr>
              <a:solidFill>
                <a:srgbClr val="FF5722"/>
              </a:solidFill>
            </a:endParaRPr>
          </a:p>
        </p:txBody>
      </p:sp>
      <p:pic>
        <p:nvPicPr>
          <p:cNvPr id="529" name="Google Shape;529;p71" descr="ibm_wats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" y="692257"/>
            <a:ext cx="1733100" cy="1733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0" name="Google Shape;530;p71" descr="microsof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5874" y="2571338"/>
            <a:ext cx="3088200" cy="812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31" name="Google Shape;531;p71"/>
          <p:cNvGrpSpPr/>
          <p:nvPr/>
        </p:nvGrpSpPr>
        <p:grpSpPr>
          <a:xfrm>
            <a:off x="3032476" y="4440433"/>
            <a:ext cx="3451785" cy="496125"/>
            <a:chOff x="3530600" y="5892800"/>
            <a:chExt cx="3721200" cy="787500"/>
          </a:xfrm>
        </p:grpSpPr>
        <p:sp>
          <p:nvSpPr>
            <p:cNvPr id="532" name="Google Shape;532;p71"/>
            <p:cNvSpPr/>
            <p:nvPr/>
          </p:nvSpPr>
          <p:spPr>
            <a:xfrm>
              <a:off x="3530600" y="5892800"/>
              <a:ext cx="3721200" cy="787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33" name="Google Shape;533;p71" descr="logo_white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59701" y="5969000"/>
              <a:ext cx="3262800" cy="659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4" name="Google Shape;534;p71" descr="mahout-logo-brudman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3760" y="2637685"/>
            <a:ext cx="3162300" cy="4953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35" name="Google Shape;535;p71"/>
          <p:cNvGrpSpPr/>
          <p:nvPr/>
        </p:nvGrpSpPr>
        <p:grpSpPr>
          <a:xfrm>
            <a:off x="2964637" y="936379"/>
            <a:ext cx="2766900" cy="1488979"/>
            <a:chOff x="3436795" y="1155700"/>
            <a:chExt cx="2766900" cy="1985305"/>
          </a:xfrm>
        </p:grpSpPr>
        <p:pic>
          <p:nvPicPr>
            <p:cNvPr id="536" name="Google Shape;536;p71" descr="imgres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36795" y="1155700"/>
              <a:ext cx="2766900" cy="15495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37" name="Google Shape;537;p71" descr="1414228815325188681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323475" y="2658005"/>
              <a:ext cx="880200" cy="483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8" name="Google Shape;538;p71"/>
          <p:cNvGrpSpPr/>
          <p:nvPr/>
        </p:nvGrpSpPr>
        <p:grpSpPr>
          <a:xfrm>
            <a:off x="6484239" y="1131354"/>
            <a:ext cx="2349600" cy="1087650"/>
            <a:chOff x="6032500" y="4188590"/>
            <a:chExt cx="2349600" cy="1450200"/>
          </a:xfrm>
        </p:grpSpPr>
        <p:pic>
          <p:nvPicPr>
            <p:cNvPr id="539" name="Google Shape;539;p71" descr="amazon-machine-learning-580x358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032500" y="4188590"/>
              <a:ext cx="2349600" cy="1450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40" name="Google Shape;540;p71" descr="aws-machine.pn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239356" y="5366547"/>
              <a:ext cx="1935900" cy="183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1" name="Google Shape;541;p71"/>
          <p:cNvGrpSpPr/>
          <p:nvPr/>
        </p:nvGrpSpPr>
        <p:grpSpPr>
          <a:xfrm>
            <a:off x="384294" y="3657600"/>
            <a:ext cx="2508924" cy="1095300"/>
            <a:chOff x="384294" y="4876800"/>
            <a:chExt cx="2508924" cy="1460400"/>
          </a:xfrm>
        </p:grpSpPr>
        <p:pic>
          <p:nvPicPr>
            <p:cNvPr id="542" name="Google Shape;542;p71" descr="39376080 - 09_08_2016 - FILES-US-INTERNET-COMPUTERS-MERGER-APPLE-TURI.jp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84294" y="4876800"/>
              <a:ext cx="2193300" cy="14604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43" name="Google Shape;543;p71" descr="turi.pn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58618" y="5035610"/>
              <a:ext cx="2034600" cy="11628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44" name="Google Shape;544;p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67445" y="3595987"/>
            <a:ext cx="3500730" cy="6319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45" name="Google Shape;545;p7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4300" y="2635150"/>
            <a:ext cx="684500" cy="68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7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203275" y="3345300"/>
            <a:ext cx="1694668" cy="11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7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406475" y="4433702"/>
            <a:ext cx="1288275" cy="45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Topics</a:t>
            </a:r>
            <a:endParaRPr/>
          </a:p>
        </p:txBody>
      </p:sp>
      <p:sp>
        <p:nvSpPr>
          <p:cNvPr id="553" name="Google Shape;553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Why Do We Need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What is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 b="1">
                <a:solidFill>
                  <a:srgbClr val="0000FF"/>
                </a:solidFill>
              </a:rPr>
              <a:t>Brief History</a:t>
            </a:r>
            <a:endParaRPr sz="2400" b="1">
              <a:solidFill>
                <a:srgbClr val="0000FF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Basic Terminology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How to Get Started for Java Devs and Demos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73" descr="i-robot.jpg"/>
          <p:cNvPicPr preferRelativeResize="0"/>
          <p:nvPr/>
        </p:nvPicPr>
        <p:blipFill rotWithShape="1">
          <a:blip r:embed="rId3">
            <a:alphaModFix amt="14000"/>
          </a:blip>
          <a:srcRect/>
          <a:stretch/>
        </p:blipFill>
        <p:spPr>
          <a:xfrm>
            <a:off x="-1331958" y="125016"/>
            <a:ext cx="11669400" cy="4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3"/>
          <p:cNvSpPr txBox="1"/>
          <p:nvPr/>
        </p:nvSpPr>
        <p:spPr>
          <a:xfrm>
            <a:off x="211150" y="125030"/>
            <a:ext cx="86868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But Didn’t We Try This Already?</a:t>
            </a:r>
            <a:endParaRPr sz="24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560" name="Google Shape;560;p73"/>
          <p:cNvSpPr txBox="1"/>
          <p:nvPr/>
        </p:nvSpPr>
        <p:spPr>
          <a:xfrm>
            <a:off x="261512" y="743878"/>
            <a:ext cx="8598000" cy="39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Yes… But AI had overly broad scope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“Intelligent agents, first-order logic, knowledge ontologies, probabilistic reasoning, learning theory, NLP, robotics,…”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Quiz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When was the first “AI” conference?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1972?  1985?  1955?  1999?  2001?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74" descr="ai1956.jpg"/>
          <p:cNvPicPr preferRelativeResize="0"/>
          <p:nvPr/>
        </p:nvPicPr>
        <p:blipFill rotWithShape="1">
          <a:blip r:embed="rId3">
            <a:alphaModFix/>
          </a:blip>
          <a:srcRect t="11723"/>
          <a:stretch/>
        </p:blipFill>
        <p:spPr>
          <a:xfrm>
            <a:off x="567269" y="787400"/>
            <a:ext cx="7956900" cy="3784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1397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66" name="Google Shape;566;p74"/>
          <p:cNvSpPr txBox="1"/>
          <p:nvPr/>
        </p:nvSpPr>
        <p:spPr>
          <a:xfrm>
            <a:off x="211150" y="125030"/>
            <a:ext cx="86868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Punch cards weren’t even invented in 1955! </a:t>
            </a:r>
            <a:endParaRPr sz="24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567" name="Google Shape;567;p74"/>
          <p:cNvSpPr/>
          <p:nvPr/>
        </p:nvSpPr>
        <p:spPr>
          <a:xfrm>
            <a:off x="3082375" y="2746250"/>
            <a:ext cx="2979300" cy="467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1175" y="955838"/>
            <a:ext cx="1752600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2963" y="960600"/>
            <a:ext cx="1762125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5"/>
          <p:cNvSpPr txBox="1"/>
          <p:nvPr/>
        </p:nvSpPr>
        <p:spPr>
          <a:xfrm>
            <a:off x="4762225" y="3475200"/>
            <a:ext cx="1930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Warren McCulloch</a:t>
            </a:r>
            <a:endParaRPr/>
          </a:p>
        </p:txBody>
      </p:sp>
      <p:sp>
        <p:nvSpPr>
          <p:cNvPr id="575" name="Google Shape;575;p75"/>
          <p:cNvSpPr txBox="1"/>
          <p:nvPr/>
        </p:nvSpPr>
        <p:spPr>
          <a:xfrm>
            <a:off x="6768775" y="3475200"/>
            <a:ext cx="19305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Walter Pitts</a:t>
            </a:r>
            <a:endParaRPr/>
          </a:p>
        </p:txBody>
      </p:sp>
      <p:sp>
        <p:nvSpPr>
          <p:cNvPr id="576" name="Google Shape;576;p75"/>
          <p:cNvSpPr txBox="1"/>
          <p:nvPr/>
        </p:nvSpPr>
        <p:spPr>
          <a:xfrm>
            <a:off x="237750" y="757400"/>
            <a:ext cx="4437300" cy="31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First Artificial Neural Network</a:t>
            </a: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/>
              <a:t>1943</a:t>
            </a:r>
            <a:endParaRPr sz="4800" b="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So… What Happened</a:t>
            </a:r>
            <a:endParaRPr/>
          </a:p>
        </p:txBody>
      </p:sp>
      <p:sp>
        <p:nvSpPr>
          <p:cNvPr id="582" name="Google Shape;582;p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Computing resources were not yet capable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Not enough data to analyze</a:t>
            </a:r>
            <a:endParaRPr sz="3000"/>
          </a:p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Early ML attempts did not mimic the brain well</a:t>
            </a:r>
            <a:endParaRPr sz="3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Now...</a:t>
            </a:r>
            <a:endParaRPr/>
          </a:p>
        </p:txBody>
      </p:sp>
      <p:pic>
        <p:nvPicPr>
          <p:cNvPr id="588" name="Google Shape;588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550" y="1358126"/>
            <a:ext cx="2766447" cy="18342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9" name="Google Shape;589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3694" y="1358125"/>
            <a:ext cx="2048605" cy="1784874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0" name="Google Shape;590;p77"/>
          <p:cNvSpPr txBox="1"/>
          <p:nvPr/>
        </p:nvSpPr>
        <p:spPr>
          <a:xfrm>
            <a:off x="293225" y="3143572"/>
            <a:ext cx="2361300" cy="11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Scalable Cloud Computing</a:t>
            </a:r>
            <a:endParaRPr sz="2400"/>
          </a:p>
        </p:txBody>
      </p:sp>
      <p:sp>
        <p:nvSpPr>
          <p:cNvPr id="591" name="Google Shape;591;p77"/>
          <p:cNvSpPr txBox="1"/>
          <p:nvPr/>
        </p:nvSpPr>
        <p:spPr>
          <a:xfrm>
            <a:off x="3476950" y="3143572"/>
            <a:ext cx="27663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Large Collections of Data</a:t>
            </a:r>
            <a:endParaRPr sz="2400"/>
          </a:p>
        </p:txBody>
      </p:sp>
      <p:sp>
        <p:nvSpPr>
          <p:cNvPr id="592" name="Google Shape;592;p77"/>
          <p:cNvSpPr txBox="1"/>
          <p:nvPr/>
        </p:nvSpPr>
        <p:spPr>
          <a:xfrm>
            <a:off x="6667600" y="3143572"/>
            <a:ext cx="2361300" cy="12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Improved Neural Networks</a:t>
            </a:r>
            <a:endParaRPr sz="2400"/>
          </a:p>
        </p:txBody>
      </p:sp>
      <p:pic>
        <p:nvPicPr>
          <p:cNvPr id="593" name="Google Shape;593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3934" y="1358125"/>
            <a:ext cx="2718824" cy="18342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8"/>
          <p:cNvSpPr txBox="1"/>
          <p:nvPr/>
        </p:nvSpPr>
        <p:spPr>
          <a:xfrm>
            <a:off x="211150" y="125027"/>
            <a:ext cx="8686800" cy="3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Software vs. Humans</a:t>
            </a:r>
            <a:endParaRPr>
              <a:solidFill>
                <a:srgbClr val="FF5722"/>
              </a:solidFill>
            </a:endParaRPr>
          </a:p>
        </p:txBody>
      </p:sp>
      <p:pic>
        <p:nvPicPr>
          <p:cNvPr id="599" name="Google Shape;599;p78" descr="2016.03.15_deepmin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1993" y="2743200"/>
            <a:ext cx="4840500" cy="19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8" descr="alg-watson-jeopardy-jpg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3100" y="656987"/>
            <a:ext cx="4669500" cy="18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8" descr="500-ibm-deep-blue-champion-chess-garry-kasparov-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2847975"/>
            <a:ext cx="3568800" cy="179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78"/>
          <p:cNvSpPr txBox="1"/>
          <p:nvPr/>
        </p:nvSpPr>
        <p:spPr>
          <a:xfrm>
            <a:off x="368488" y="1333500"/>
            <a:ext cx="17781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Jeopardy</a:t>
            </a:r>
            <a:b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2011</a:t>
            </a:r>
            <a:endParaRPr/>
          </a:p>
        </p:txBody>
      </p:sp>
      <p:sp>
        <p:nvSpPr>
          <p:cNvPr id="603" name="Google Shape;603;p78"/>
          <p:cNvSpPr txBox="1"/>
          <p:nvPr/>
        </p:nvSpPr>
        <p:spPr>
          <a:xfrm>
            <a:off x="1143000" y="4644077"/>
            <a:ext cx="1778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Chess 1997</a:t>
            </a:r>
            <a:endParaRPr/>
          </a:p>
        </p:txBody>
      </p:sp>
      <p:sp>
        <p:nvSpPr>
          <p:cNvPr id="604" name="Google Shape;604;p78"/>
          <p:cNvSpPr txBox="1"/>
          <p:nvPr/>
        </p:nvSpPr>
        <p:spPr>
          <a:xfrm>
            <a:off x="6121400" y="4625027"/>
            <a:ext cx="17781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2016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9"/>
          <p:cNvSpPr txBox="1"/>
          <p:nvPr/>
        </p:nvSpPr>
        <p:spPr>
          <a:xfrm>
            <a:off x="211150" y="125040"/>
            <a:ext cx="8686800" cy="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New Approaches to Hardware</a:t>
            </a:r>
            <a:b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</a:b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                            Addresses Dark Silicon</a:t>
            </a:r>
            <a:endParaRPr sz="24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610" name="Google Shape;610;p79"/>
          <p:cNvSpPr txBox="1"/>
          <p:nvPr/>
        </p:nvSpPr>
        <p:spPr>
          <a:xfrm>
            <a:off x="325621" y="4327400"/>
            <a:ext cx="4353000" cy="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https://drive.google.com/file/d/0Bx4hafXDDq2EMzRNcy1vSUxtcEk/view</a:t>
            </a:r>
            <a:endParaRPr/>
          </a:p>
        </p:txBody>
      </p:sp>
      <p:pic>
        <p:nvPicPr>
          <p:cNvPr id="611" name="Google Shape;611;p79" descr="tpu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625" y="1213250"/>
            <a:ext cx="4353000" cy="3126600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12" name="Google Shape;612;p79"/>
          <p:cNvSpPr/>
          <p:nvPr/>
        </p:nvSpPr>
        <p:spPr>
          <a:xfrm>
            <a:off x="407800" y="1041100"/>
            <a:ext cx="2175600" cy="70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 least 15x-30x faster than GPU/CPUs for ML applications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3" name="Google Shape;61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3425" y="946825"/>
            <a:ext cx="3157202" cy="3145377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4" name="Google Shape;61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0850" y="3521650"/>
            <a:ext cx="1940550" cy="1072149"/>
          </a:xfrm>
          <a:prstGeom prst="rect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5" name="Google Shape;615;p79"/>
          <p:cNvSpPr txBox="1"/>
          <p:nvPr/>
        </p:nvSpPr>
        <p:spPr>
          <a:xfrm>
            <a:off x="78225" y="4733775"/>
            <a:ext cx="5424900" cy="3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 in the day, we only focused on “cores”..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</a:t>
            </a:r>
            <a:endParaRPr/>
          </a:p>
        </p:txBody>
      </p:sp>
      <p:sp>
        <p:nvSpPr>
          <p:cNvPr id="287" name="Google Shape;287;p53"/>
          <p:cNvSpPr txBox="1">
            <a:spLocks noGrp="1"/>
          </p:cNvSpPr>
          <p:nvPr>
            <p:ph type="body" idx="1"/>
          </p:nvPr>
        </p:nvSpPr>
        <p:spPr>
          <a:xfrm>
            <a:off x="516175" y="1024200"/>
            <a:ext cx="8154300" cy="13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To explain what Machine Learning is, why it’s important and how Java Developers can create their own ML apps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288" name="Google Shape;28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800" y="2203163"/>
            <a:ext cx="2119250" cy="156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3" descr="Image result for animal learn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475" y="3127100"/>
            <a:ext cx="27241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550" y="2146913"/>
            <a:ext cx="2513875" cy="185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3" descr="Image result for mice maz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8225" y="3687749"/>
            <a:ext cx="2324976" cy="116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80"/>
          <p:cNvPicPr preferRelativeResize="0"/>
          <p:nvPr/>
        </p:nvPicPr>
        <p:blipFill rotWithShape="1">
          <a:blip r:embed="rId3">
            <a:alphaModFix/>
          </a:blip>
          <a:srcRect b="8742"/>
          <a:stretch/>
        </p:blipFill>
        <p:spPr>
          <a:xfrm>
            <a:off x="476175" y="76200"/>
            <a:ext cx="8191649" cy="44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0"/>
          <p:cNvSpPr txBox="1"/>
          <p:nvPr/>
        </p:nvSpPr>
        <p:spPr>
          <a:xfrm>
            <a:off x="187325" y="4759725"/>
            <a:ext cx="8887800" cy="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https://www.bloomberg.com/news/features/2018-10-08/salmon-farmers-are-scanning-fish-faces-to-fight-killer-lice</a:t>
            </a:r>
            <a:endParaRPr sz="10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Topics</a:t>
            </a:r>
            <a:endParaRPr/>
          </a:p>
        </p:txBody>
      </p:sp>
      <p:sp>
        <p:nvSpPr>
          <p:cNvPr id="627" name="Google Shape;627;p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Why Do We Need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What is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Brief History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 b="1">
                <a:solidFill>
                  <a:srgbClr val="0000FF"/>
                </a:solidFill>
              </a:rPr>
              <a:t>Basic Terminology</a:t>
            </a:r>
            <a:endParaRPr sz="2400" b="1">
              <a:solidFill>
                <a:srgbClr val="0000FF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Useful Tools for Java Devs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Cool Demos!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Basic Terminology</a:t>
            </a:r>
            <a:endParaRPr/>
          </a:p>
        </p:txBody>
      </p:sp>
      <p:sp>
        <p:nvSpPr>
          <p:cNvPr id="633" name="Google Shape;633;p82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8520600" cy="3857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Machine learning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gives "computers the ability to learn from data without being explicitly programmed.” </a:t>
            </a:r>
            <a:r>
              <a:rPr lang="en" sz="1800" b="0" i="1" u="sng" strike="noStrike" cap="none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https://en.wikipedia.org/wiki/Machine_learning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Data set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set of data that represent specific problem we’re trying to solve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Model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A data structure that consists of various parameters and methods that transform inputs into outputs. Includes some kind of training procedure.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Training/learning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procedure, adjusts internal model parameters based on the data set in order to solve specific problem (learn data set)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Performance measure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- metric that is used to tell how good model has learned the data.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300" y="1023175"/>
            <a:ext cx="2866152" cy="2866152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3"/>
          <p:cNvSpPr txBox="1"/>
          <p:nvPr/>
        </p:nvSpPr>
        <p:spPr>
          <a:xfrm>
            <a:off x="1352629" y="472800"/>
            <a:ext cx="2235300" cy="7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Input Data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40" name="Google Shape;640;p83"/>
          <p:cNvCxnSpPr/>
          <p:nvPr/>
        </p:nvCxnSpPr>
        <p:spPr>
          <a:xfrm>
            <a:off x="3363350" y="812525"/>
            <a:ext cx="828900" cy="815400"/>
          </a:xfrm>
          <a:prstGeom prst="curvedConnector3">
            <a:avLst>
              <a:gd name="adj1" fmla="val 94266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41" name="Google Shape;641;p83"/>
          <p:cNvSpPr txBox="1"/>
          <p:nvPr/>
        </p:nvSpPr>
        <p:spPr>
          <a:xfrm>
            <a:off x="1352629" y="4128300"/>
            <a:ext cx="22353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Predictions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642" name="Google Shape;642;p83"/>
          <p:cNvGrpSpPr/>
          <p:nvPr/>
        </p:nvGrpSpPr>
        <p:grpSpPr>
          <a:xfrm>
            <a:off x="5945275" y="1137697"/>
            <a:ext cx="2235300" cy="2141229"/>
            <a:chOff x="5945275" y="1137697"/>
            <a:chExt cx="2235300" cy="2141229"/>
          </a:xfrm>
        </p:grpSpPr>
        <p:pic>
          <p:nvPicPr>
            <p:cNvPr id="643" name="Google Shape;643;p83"/>
            <p:cNvPicPr preferRelativeResize="0"/>
            <p:nvPr/>
          </p:nvPicPr>
          <p:blipFill rotWithShape="1">
            <a:blip r:embed="rId4">
              <a:alphaModFix/>
            </a:blip>
            <a:srcRect l="19265" r="20191"/>
            <a:stretch/>
          </p:blipFill>
          <p:spPr>
            <a:xfrm>
              <a:off x="6050538" y="1456950"/>
              <a:ext cx="2024774" cy="1821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4" name="Google Shape;644;p83"/>
            <p:cNvSpPr txBox="1"/>
            <p:nvPr/>
          </p:nvSpPr>
          <p:spPr>
            <a:xfrm>
              <a:off x="5945275" y="1137697"/>
              <a:ext cx="2235300" cy="51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latin typeface="Proxima Nova"/>
                  <a:ea typeface="Proxima Nova"/>
                  <a:cs typeface="Proxima Nova"/>
                  <a:sym typeface="Proxima Nova"/>
                </a:rPr>
                <a:t>Training Data</a:t>
              </a:r>
              <a:endParaRPr sz="24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cxnSp>
        <p:nvCxnSpPr>
          <p:cNvPr id="645" name="Google Shape;645;p83"/>
          <p:cNvCxnSpPr>
            <a:endCxn id="638" idx="2"/>
          </p:cNvCxnSpPr>
          <p:nvPr/>
        </p:nvCxnSpPr>
        <p:spPr>
          <a:xfrm rot="10800000" flipH="1">
            <a:off x="3417576" y="3889327"/>
            <a:ext cx="625800" cy="565200"/>
          </a:xfrm>
          <a:prstGeom prst="curvedConnector2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stealth" w="med" len="med"/>
            <a:tailEnd type="none" w="med" len="med"/>
          </a:ln>
        </p:spPr>
      </p:cxnSp>
      <p:sp>
        <p:nvSpPr>
          <p:cNvPr id="646" name="Google Shape;646;p83"/>
          <p:cNvSpPr txBox="1"/>
          <p:nvPr/>
        </p:nvSpPr>
        <p:spPr>
          <a:xfrm>
            <a:off x="2980050" y="2312700"/>
            <a:ext cx="22353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algorithms</a:t>
            </a:r>
            <a:endParaRPr sz="3000">
              <a:solidFill>
                <a:schemeClr val="accent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647" name="Google Shape;647;p83"/>
          <p:cNvCxnSpPr>
            <a:stCxn id="643" idx="1"/>
          </p:cNvCxnSpPr>
          <p:nvPr/>
        </p:nvCxnSpPr>
        <p:spPr>
          <a:xfrm flipH="1">
            <a:off x="5259138" y="2367938"/>
            <a:ext cx="791400" cy="21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84"/>
          <p:cNvSpPr/>
          <p:nvPr/>
        </p:nvSpPr>
        <p:spPr>
          <a:xfrm>
            <a:off x="1099626" y="2246658"/>
            <a:ext cx="1446461" cy="76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Prep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84"/>
          <p:cNvSpPr/>
          <p:nvPr/>
        </p:nvSpPr>
        <p:spPr>
          <a:xfrm>
            <a:off x="2962956" y="2246658"/>
            <a:ext cx="1650086" cy="76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</a:t>
            </a:r>
            <a:r>
              <a:rPr lang="en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84"/>
          <p:cNvSpPr/>
          <p:nvPr/>
        </p:nvSpPr>
        <p:spPr>
          <a:xfrm>
            <a:off x="5029910" y="2246658"/>
            <a:ext cx="1570679" cy="76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Model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84"/>
          <p:cNvSpPr/>
          <p:nvPr/>
        </p:nvSpPr>
        <p:spPr>
          <a:xfrm>
            <a:off x="7017460" y="2246658"/>
            <a:ext cx="1183528" cy="7611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6" name="Google Shape;656;p84"/>
          <p:cNvCxnSpPr>
            <a:stCxn id="653" idx="3"/>
            <a:endCxn id="654" idx="1"/>
          </p:cNvCxnSpPr>
          <p:nvPr/>
        </p:nvCxnSpPr>
        <p:spPr>
          <a:xfrm>
            <a:off x="4613042" y="2627210"/>
            <a:ext cx="41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7" name="Google Shape;657;p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ML - Basic Workflow</a:t>
            </a:r>
            <a:endParaRPr sz="30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cxnSp>
        <p:nvCxnSpPr>
          <p:cNvPr id="658" name="Google Shape;658;p84"/>
          <p:cNvCxnSpPr>
            <a:stCxn id="654" idx="3"/>
            <a:endCxn id="653" idx="1"/>
          </p:cNvCxnSpPr>
          <p:nvPr/>
        </p:nvCxnSpPr>
        <p:spPr>
          <a:xfrm flipH="1">
            <a:off x="2963089" y="2627210"/>
            <a:ext cx="3637500" cy="600"/>
          </a:xfrm>
          <a:prstGeom prst="bentConnector5">
            <a:avLst>
              <a:gd name="adj1" fmla="val -6546"/>
              <a:gd name="adj2" fmla="val -97056457"/>
              <a:gd name="adj3" fmla="val 106548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59" name="Google Shape;659;p84"/>
          <p:cNvCxnSpPr>
            <a:stCxn id="652" idx="3"/>
            <a:endCxn id="653" idx="1"/>
          </p:cNvCxnSpPr>
          <p:nvPr/>
        </p:nvCxnSpPr>
        <p:spPr>
          <a:xfrm>
            <a:off x="2546087" y="2627210"/>
            <a:ext cx="41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0" name="Google Shape;660;p84"/>
          <p:cNvCxnSpPr/>
          <p:nvPr/>
        </p:nvCxnSpPr>
        <p:spPr>
          <a:xfrm flipH="1">
            <a:off x="3351197" y="2045078"/>
            <a:ext cx="615600" cy="9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1" name="Google Shape;661;p84"/>
          <p:cNvCxnSpPr/>
          <p:nvPr/>
        </p:nvCxnSpPr>
        <p:spPr>
          <a:xfrm flipH="1">
            <a:off x="5355540" y="2045078"/>
            <a:ext cx="615600" cy="90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2" name="Google Shape;662;p84"/>
          <p:cNvCxnSpPr>
            <a:stCxn id="654" idx="3"/>
            <a:endCxn id="655" idx="1"/>
          </p:cNvCxnSpPr>
          <p:nvPr/>
        </p:nvCxnSpPr>
        <p:spPr>
          <a:xfrm>
            <a:off x="6600589" y="2627210"/>
            <a:ext cx="4170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3" name="Google Shape;663;p84"/>
          <p:cNvSpPr txBox="1"/>
          <p:nvPr/>
        </p:nvSpPr>
        <p:spPr>
          <a:xfrm>
            <a:off x="4085750" y="1684450"/>
            <a:ext cx="14463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Analyze Errors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Machine Learning</a:t>
            </a:r>
            <a:endParaRPr/>
          </a:p>
        </p:txBody>
      </p:sp>
      <p:sp>
        <p:nvSpPr>
          <p:cNvPr id="669" name="Google Shape;669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Supervised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Unsupervised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Reinforcement</a:t>
            </a:r>
            <a:endParaRPr sz="2400"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Machine Learning</a:t>
            </a:r>
            <a:endParaRPr/>
          </a:p>
        </p:txBody>
      </p:sp>
      <p:sp>
        <p:nvSpPr>
          <p:cNvPr id="675" name="Google Shape;675;p8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 b="1">
                <a:solidFill>
                  <a:srgbClr val="000000"/>
                </a:solidFill>
              </a:rPr>
              <a:t>Supervised</a:t>
            </a:r>
            <a:endParaRPr sz="2400" b="1">
              <a:solidFill>
                <a:srgbClr val="000000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○"/>
            </a:pPr>
            <a:r>
              <a:rPr lang="en" sz="2400" b="1">
                <a:solidFill>
                  <a:srgbClr val="000000"/>
                </a:solidFill>
              </a:rPr>
              <a:t>Learns from examples that provide inputs and desired outputs.  “Teacher” supervises correction.</a:t>
            </a:r>
            <a:endParaRPr sz="2400" b="1">
              <a:solidFill>
                <a:srgbClr val="000000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2400"/>
              <a:buChar char="●"/>
            </a:pPr>
            <a:r>
              <a:rPr lang="en" sz="2400">
                <a:solidFill>
                  <a:srgbClr val="A6A6A6"/>
                </a:solidFill>
              </a:rPr>
              <a:t>Unsupervised</a:t>
            </a:r>
            <a:endParaRPr sz="2400">
              <a:solidFill>
                <a:srgbClr val="A6A6A6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2400"/>
              <a:buChar char="●"/>
            </a:pPr>
            <a:r>
              <a:rPr lang="en" sz="2400">
                <a:solidFill>
                  <a:srgbClr val="A6A6A6"/>
                </a:solidFill>
              </a:rPr>
              <a:t>Reinforcement</a:t>
            </a:r>
            <a:endParaRPr sz="2400"/>
          </a:p>
        </p:txBody>
      </p:sp>
      <p:grpSp>
        <p:nvGrpSpPr>
          <p:cNvPr id="676" name="Google Shape;676;p86"/>
          <p:cNvGrpSpPr/>
          <p:nvPr/>
        </p:nvGrpSpPr>
        <p:grpSpPr>
          <a:xfrm>
            <a:off x="6200950" y="2736250"/>
            <a:ext cx="2864825" cy="2276400"/>
            <a:chOff x="6277150" y="2812450"/>
            <a:chExt cx="2864825" cy="2276400"/>
          </a:xfrm>
        </p:grpSpPr>
        <p:sp>
          <p:nvSpPr>
            <p:cNvPr id="677" name="Google Shape;677;p86"/>
            <p:cNvSpPr/>
            <p:nvPr/>
          </p:nvSpPr>
          <p:spPr>
            <a:xfrm>
              <a:off x="6441375" y="2888650"/>
              <a:ext cx="2700600" cy="22002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8" name="Google Shape;678;p86"/>
            <p:cNvPicPr preferRelativeResize="0"/>
            <p:nvPr/>
          </p:nvPicPr>
          <p:blipFill rotWithShape="1">
            <a:blip r:embed="rId3">
              <a:alphaModFix/>
            </a:blip>
            <a:srcRect b="26664"/>
            <a:stretch/>
          </p:blipFill>
          <p:spPr>
            <a:xfrm>
              <a:off x="6277150" y="2812450"/>
              <a:ext cx="2757700" cy="2200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Topics</a:t>
            </a:r>
            <a:endParaRPr/>
          </a:p>
        </p:txBody>
      </p:sp>
      <p:sp>
        <p:nvSpPr>
          <p:cNvPr id="684" name="Google Shape;684;p8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Why Do We Need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What is Machine Learning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Brief History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Basic Terminology</a:t>
            </a:r>
            <a:endParaRPr sz="2400">
              <a:solidFill>
                <a:srgbClr val="000000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 b="1">
                <a:solidFill>
                  <a:srgbClr val="0000FF"/>
                </a:solidFill>
              </a:rPr>
              <a:t>How to Get Started for Java Devs and Demos</a:t>
            </a:r>
            <a:endParaRPr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88"/>
          <p:cNvSpPr txBox="1"/>
          <p:nvPr/>
        </p:nvSpPr>
        <p:spPr>
          <a:xfrm>
            <a:off x="211150" y="125032"/>
            <a:ext cx="86868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Popular Java Toolkits (small subset)</a:t>
            </a:r>
            <a:endParaRPr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690" name="Google Shape;690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00" y="968513"/>
            <a:ext cx="1892550" cy="9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5825" y="2004001"/>
            <a:ext cx="2255151" cy="62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9575" y="4197850"/>
            <a:ext cx="3173675" cy="7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508" y="2572600"/>
            <a:ext cx="1710937" cy="138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7574" y="719913"/>
            <a:ext cx="1440825" cy="1083925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88"/>
          <p:cNvSpPr txBox="1"/>
          <p:nvPr/>
        </p:nvSpPr>
        <p:spPr>
          <a:xfrm>
            <a:off x="2364571" y="1592413"/>
            <a:ext cx="1892700" cy="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VisRec JSR #381</a:t>
            </a:r>
            <a:endParaRPr/>
          </a:p>
        </p:txBody>
      </p:sp>
      <p:pic>
        <p:nvPicPr>
          <p:cNvPr id="696" name="Google Shape;696;p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38049" y="3044740"/>
            <a:ext cx="2255150" cy="805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75824" y="3619525"/>
            <a:ext cx="2007284" cy="10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80976" y="2302500"/>
            <a:ext cx="2747450" cy="495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32210" y="1121894"/>
            <a:ext cx="1710950" cy="633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89300" y="2614661"/>
            <a:ext cx="2255150" cy="84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86775" y="622125"/>
            <a:ext cx="1839108" cy="10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9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/>
              <a:t>What you can do with ML?</a:t>
            </a:r>
            <a:endParaRPr sz="3000" b="0" i="0" u="none" strike="noStrike" cap="none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07" name="Google Shape;707;p89"/>
          <p:cNvSpPr txBox="1">
            <a:spLocks noGrp="1"/>
          </p:cNvSpPr>
          <p:nvPr>
            <p:ph type="body" idx="1"/>
          </p:nvPr>
        </p:nvSpPr>
        <p:spPr>
          <a:xfrm>
            <a:off x="2355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2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Classification</a:t>
            </a:r>
            <a:r>
              <a:rPr lang="en" sz="22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/>
              <a:t>- 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assign a predefined label/category to </a:t>
            </a:r>
            <a:r>
              <a:rPr lang="en"/>
              <a:t>an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item, enum output</a:t>
            </a:r>
            <a:b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Example: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spam/not spam, fraud/not fraud, object on image is {cat, dog, rabbit}</a:t>
            </a: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2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Regression</a:t>
            </a:r>
            <a:r>
              <a:rPr lang="en" sz="2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/>
              <a:t>- 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model the relationship between variables, real valued output</a:t>
            </a:r>
            <a:b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Example: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Server load depending of the number of users/requests</a:t>
            </a: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22860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22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Clustering</a:t>
            </a:r>
            <a:r>
              <a:rPr lang="en" sz="2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(identify and assign input samples to groups)</a:t>
            </a:r>
            <a:b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Example: 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What are the typical behaviours of users on my website?</a:t>
            </a: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Topics</a:t>
            </a:r>
            <a:endParaRPr/>
          </a:p>
        </p:txBody>
      </p:sp>
      <p:sp>
        <p:nvSpPr>
          <p:cNvPr id="297" name="Google Shape;297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Why Do We Need Machine Learning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What is Machine Learning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Brief History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Basic Terminology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How to Get Started for Java Devs and Demos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/>
              <a:t>Introductory A</a:t>
            </a: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lgorithms</a:t>
            </a:r>
            <a:endParaRPr sz="3000" b="0" i="0" u="none" strike="noStrike" cap="none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13" name="Google Shape;713;p90"/>
          <p:cNvSpPr txBox="1">
            <a:spLocks noGrp="1"/>
          </p:cNvSpPr>
          <p:nvPr>
            <p:ph type="body" idx="1"/>
          </p:nvPr>
        </p:nvSpPr>
        <p:spPr>
          <a:xfrm>
            <a:off x="604225" y="1552875"/>
            <a:ext cx="7912500" cy="27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 Linear Regression </a:t>
            </a:r>
            <a:r>
              <a:rPr lang="en" sz="1800" b="0" i="0" u="none" strike="noStrike" cap="none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(regression)</a:t>
            </a:r>
            <a:endParaRPr>
              <a:solidFill>
                <a:srgbClr val="92D05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None/>
            </a:pPr>
            <a:endParaRPr sz="10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 Logistic Regression</a:t>
            </a:r>
            <a:r>
              <a:rPr lang="en" sz="1800" b="0" i="0" u="none" strike="noStrike" cap="none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 (classification)</a:t>
            </a:r>
            <a:endParaRPr>
              <a:solidFill>
                <a:srgbClr val="92D05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roxima Nova"/>
              <a:buNone/>
            </a:pPr>
            <a:endParaRPr sz="105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-114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 Neural Networks &amp; Deep Learning</a:t>
            </a:r>
            <a:r>
              <a:rPr lang="en"/>
              <a:t/>
            </a:r>
            <a:br>
              <a:rPr lang="en"/>
            </a:br>
            <a:r>
              <a:rPr lang="en"/>
              <a:t>               </a:t>
            </a:r>
            <a:r>
              <a:rPr lang="en">
                <a:solidFill>
                  <a:srgbClr val="6AA84F"/>
                </a:solidFill>
              </a:rPr>
              <a:t>(classification &amp; regression)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714" name="Google Shape;714;p90"/>
          <p:cNvSpPr txBox="1"/>
          <p:nvPr/>
        </p:nvSpPr>
        <p:spPr>
          <a:xfrm>
            <a:off x="5169325" y="2162475"/>
            <a:ext cx="36585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use the same general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Supervised 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 </a:t>
            </a:r>
            <a:r>
              <a:rPr lang="en" sz="1800"/>
              <a:t>algorithm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/>
              <a:t>T</a:t>
            </a:r>
            <a:r>
              <a:rPr lang="en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evolution of deep learning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90"/>
          <p:cNvSpPr/>
          <p:nvPr/>
        </p:nvSpPr>
        <p:spPr>
          <a:xfrm>
            <a:off x="4407325" y="1600550"/>
            <a:ext cx="685800" cy="2608500"/>
          </a:xfrm>
          <a:prstGeom prst="rightBrace">
            <a:avLst>
              <a:gd name="adj1" fmla="val 8333"/>
              <a:gd name="adj2" fmla="val 50000"/>
            </a:avLst>
          </a:prstGeom>
          <a:noFill/>
          <a:ln w="44450" cap="rnd" cmpd="sng">
            <a:solidFill>
              <a:srgbClr val="4257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General Superv</a:t>
            </a:r>
            <a:r>
              <a:rPr lang="en"/>
              <a:t>i</a:t>
            </a: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sed Learnin</a:t>
            </a:r>
            <a:r>
              <a:rPr lang="en"/>
              <a:t>g</a:t>
            </a:r>
            <a:endParaRPr sz="3000" b="0" i="0" u="none" strike="noStrike" cap="none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21" name="Google Shape;721;p9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endParaRPr sz="1800" i="0" u="none" strike="noStrike" cap="none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while(</a:t>
            </a:r>
            <a:r>
              <a:rPr lang="en" sz="1800" b="1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error</a:t>
            </a:r>
            <a: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&gt; errorThreshold) {</a:t>
            </a:r>
            <a:b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predictedOutput = model.getOutput()</a:t>
            </a:r>
            <a:b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800" b="1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error</a:t>
            </a:r>
            <a: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= actualOutput - targetOutput</a:t>
            </a:r>
            <a:b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1800" b="1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moveCloserToErrorMinimum()</a:t>
            </a:r>
            <a:br>
              <a:rPr lang="en" sz="1800" b="1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1800" i="0" u="none" strike="noStrike" cap="none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endParaRPr sz="1800" i="0" u="none" strike="noStrike" cap="none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722" name="Google Shape;722;p91"/>
          <p:cNvSpPr txBox="1"/>
          <p:nvPr/>
        </p:nvSpPr>
        <p:spPr>
          <a:xfrm>
            <a:off x="5604100" y="1657350"/>
            <a:ext cx="3339600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None/>
            </a:pPr>
            <a:r>
              <a:rPr lang="en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Iterative error minimization algorithm</a:t>
            </a:r>
            <a:br>
              <a:rPr lang="en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 (aka optimization algorithm)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None/>
            </a:pPr>
            <a:r>
              <a:rPr lang="en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Least Mean Squares,</a:t>
            </a:r>
            <a:br>
              <a:rPr lang="en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b="0" i="0" u="none" strike="noStrike" cap="non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Gradient Descent</a:t>
            </a:r>
            <a:endParaRPr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92"/>
          <p:cNvSpPr txBox="1">
            <a:spLocks noGrp="1"/>
          </p:cNvSpPr>
          <p:nvPr>
            <p:ph type="title"/>
          </p:nvPr>
        </p:nvSpPr>
        <p:spPr>
          <a:xfrm>
            <a:off x="311700" y="133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Linear Regression</a:t>
            </a:r>
            <a:endParaRPr/>
          </a:p>
        </p:txBody>
      </p:sp>
      <p:sp>
        <p:nvSpPr>
          <p:cNvPr id="728" name="Google Shape;728;p92"/>
          <p:cNvSpPr txBox="1">
            <a:spLocks noGrp="1"/>
          </p:cNvSpPr>
          <p:nvPr>
            <p:ph type="body" idx="1"/>
          </p:nvPr>
        </p:nvSpPr>
        <p:spPr>
          <a:xfrm>
            <a:off x="76200" y="971550"/>
            <a:ext cx="6019800" cy="40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●"/>
            </a:pPr>
            <a:r>
              <a:rPr lang="en" sz="16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 it does:</a:t>
            </a: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Finds the best possible straight line that through given set of data points. A rough estimate of a global tre</a:t>
            </a:r>
            <a:r>
              <a:rPr lang="en" sz="160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6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d.</a:t>
            </a:r>
            <a:endParaRPr sz="1600" b="0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●"/>
            </a:pP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Assumes near-linear dependency/trend between variables:</a:t>
            </a:r>
            <a:b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 = </a:t>
            </a: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slope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* x + </a:t>
            </a:r>
            <a:r>
              <a:rPr lang="en" sz="1600" b="1" i="0" u="none" strike="noStrike" cap="none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intercept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●"/>
            </a:pP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it works: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finds the set of parameters (</a:t>
            </a:r>
            <a:r>
              <a:rPr lang="en" sz="16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slope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600" b="1" i="0" u="none" strike="noStrike" cap="non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intercept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 that gives 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minimum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en" sz="1600" b="1" i="0" u="none" strike="noStrike" cap="non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error function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Error is calculated as difference between actual and predicted value.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●"/>
            </a:pPr>
            <a:r>
              <a:rPr lang="en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important concepts: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Error/Loss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</a:t>
            </a: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Optimization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</a:t>
            </a: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(gradient descent  - an iterative</a:t>
            </a:r>
            <a:b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 procedure for error function minimization) .</a:t>
            </a:r>
            <a:endParaRPr/>
          </a:p>
        </p:txBody>
      </p:sp>
      <p:pic>
        <p:nvPicPr>
          <p:cNvPr id="729" name="Google Shape;72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97925"/>
            <a:ext cx="2709250" cy="17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92"/>
          <p:cNvSpPr txBox="1"/>
          <p:nvPr/>
        </p:nvSpPr>
        <p:spPr>
          <a:xfrm>
            <a:off x="6172200" y="2038350"/>
            <a:ext cx="25224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</a:pPr>
            <a:r>
              <a:rPr lang="en" sz="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https://en.wikipedia.org/wiki/Linear_regression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1" name="Google Shape;73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176" y="2483250"/>
            <a:ext cx="2177875" cy="224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Google Shape;732;p92"/>
          <p:cNvSpPr txBox="1"/>
          <p:nvPr/>
        </p:nvSpPr>
        <p:spPr>
          <a:xfrm>
            <a:off x="6103025" y="4690500"/>
            <a:ext cx="3000000" cy="4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https://www.quora.com/Does-Gradient-Descent-Algo-always-converge-to-the-global-minimum</a:t>
            </a:r>
            <a:endParaRPr sz="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Logistic Regression/Binary Classification</a:t>
            </a:r>
            <a:endParaRPr/>
          </a:p>
        </p:txBody>
      </p:sp>
      <p:sp>
        <p:nvSpPr>
          <p:cNvPr id="738" name="Google Shape;738;p93"/>
          <p:cNvSpPr txBox="1">
            <a:spLocks noGrp="1"/>
          </p:cNvSpPr>
          <p:nvPr>
            <p:ph type="body" idx="1"/>
          </p:nvPr>
        </p:nvSpPr>
        <p:spPr>
          <a:xfrm>
            <a:off x="66800" y="1152475"/>
            <a:ext cx="5906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Just put </a:t>
            </a:r>
            <a:r>
              <a:rPr lang="en" sz="1800" b="1" i="0" u="none" strike="noStrike" cap="none">
                <a:solidFill>
                  <a:schemeClr val="dk2"/>
                </a:solidFill>
              </a:rPr>
              <a:t>Linear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Regression </a:t>
            </a:r>
            <a:r>
              <a:rPr lang="en" sz="1800" b="1" i="0" u="none" strike="noStrike" cap="none">
                <a:solidFill>
                  <a:schemeClr val="dk2"/>
                </a:solidFill>
              </a:rPr>
              <a:t>inside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800" b="1" i="0" u="none" strike="noStrike" cap="none">
                <a:solidFill>
                  <a:schemeClr val="dk2"/>
                </a:solidFill>
              </a:rPr>
              <a:t>Logistic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function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/>
              <a:t>F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its logistic function: </a:t>
            </a: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y=1/(1+e^-x)) </a:t>
            </a:r>
            <a:r>
              <a:rPr lang="en" sz="1800" i="0" u="none" strike="noStrike" cap="none">
                <a:solidFill>
                  <a:schemeClr val="dk2"/>
                </a:solidFill>
              </a:rPr>
              <a:t>to given data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Used for binary  (yes/no) classification problems</a:t>
            </a:r>
            <a:endParaRPr sz="12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9" name="Google Shape;73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0325" y="971550"/>
            <a:ext cx="2768875" cy="221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5125" y="2952750"/>
            <a:ext cx="2635633" cy="1760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5800" y="2673900"/>
            <a:ext cx="2895324" cy="21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93"/>
          <p:cNvSpPr txBox="1"/>
          <p:nvPr/>
        </p:nvSpPr>
        <p:spPr>
          <a:xfrm>
            <a:off x="5165175" y="4603925"/>
            <a:ext cx="39171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  <a:hlinkClick r:id="rId6"/>
              </a:rPr>
              <a:t>https://en.wikipedia.org/wiki/Logistic_regression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4"/>
          <p:cNvSpPr txBox="1">
            <a:spLocks noGrp="1"/>
          </p:cNvSpPr>
          <p:nvPr>
            <p:ph type="title"/>
          </p:nvPr>
        </p:nvSpPr>
        <p:spPr>
          <a:xfrm>
            <a:off x="3879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Neural network</a:t>
            </a:r>
            <a:endParaRPr/>
          </a:p>
        </p:txBody>
      </p:sp>
      <p:sp>
        <p:nvSpPr>
          <p:cNvPr id="748" name="Google Shape;748;p94"/>
          <p:cNvSpPr txBox="1">
            <a:spLocks noGrp="1"/>
          </p:cNvSpPr>
          <p:nvPr>
            <p:ph type="body" idx="1"/>
          </p:nvPr>
        </p:nvSpPr>
        <p:spPr>
          <a:xfrm>
            <a:off x="235500" y="923875"/>
            <a:ext cx="41562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Feed Forward Neural Network - a directed graph in which each unit performs </a:t>
            </a: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logistic regression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Learns using </a:t>
            </a:r>
            <a:r>
              <a:rPr lang="en" sz="1800" b="1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Back Propagation 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algorithm which is also an error function minimization.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Can be used for both </a:t>
            </a:r>
            <a:b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Classification and Regression problems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9" name="Google Shape;749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8250" y="594400"/>
            <a:ext cx="3947175" cy="20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94"/>
          <p:cNvSpPr txBox="1"/>
          <p:nvPr/>
        </p:nvSpPr>
        <p:spPr>
          <a:xfrm>
            <a:off x="6620575" y="2766600"/>
            <a:ext cx="2567100" cy="22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</a:pP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Number </a:t>
            </a:r>
            <a:r>
              <a:rPr lang="en" sz="12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of nodes and </a:t>
            </a: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layers</a:t>
            </a:r>
            <a:endParaRPr sz="12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</a:pP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Activation Function </a:t>
            </a:r>
            <a:b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(Logistic, Tanh, ReLU)</a:t>
            </a:r>
            <a:endParaRPr sz="12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Proxima Nova"/>
              <a:buChar char="●"/>
            </a:pP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Error Function</a:t>
            </a:r>
            <a:b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(Mean Squared Error,</a:t>
            </a:r>
            <a:b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Cross Entropy)</a:t>
            </a: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1" name="Google Shape;75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3134" y="3050800"/>
            <a:ext cx="2726191" cy="204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95"/>
          <p:cNvSpPr txBox="1">
            <a:spLocks noGrp="1"/>
          </p:cNvSpPr>
          <p:nvPr>
            <p:ph type="title"/>
          </p:nvPr>
        </p:nvSpPr>
        <p:spPr>
          <a:xfrm>
            <a:off x="387900" y="216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/>
              <a:t>Convolutional N</a:t>
            </a: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etwork / Deep Learning</a:t>
            </a:r>
            <a:endParaRPr/>
          </a:p>
        </p:txBody>
      </p:sp>
      <p:sp>
        <p:nvSpPr>
          <p:cNvPr id="757" name="Google Shape;757;p95"/>
          <p:cNvSpPr txBox="1">
            <a:spLocks noGrp="1"/>
          </p:cNvSpPr>
          <p:nvPr>
            <p:ph type="body" idx="1"/>
          </p:nvPr>
        </p:nvSpPr>
        <p:spPr>
          <a:xfrm>
            <a:off x="235500" y="923875"/>
            <a:ext cx="4368000" cy="3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/>
              <a:t>Extension of </a:t>
            </a:r>
            <a:r>
              <a:rPr lang="en" sz="18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Feed Forward Neural Network </a:t>
            </a:r>
            <a:r>
              <a:rPr lang="en"/>
              <a:t>specialized for image classification/recognition taska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/>
              <a:t>Introduces convolutional layers (2D and 3D)  which act as a learnable image filters - feature extractors</a:t>
            </a:r>
            <a:endParaRPr/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</a:pPr>
            <a:r>
              <a:rPr lang="en"/>
              <a:t>Reduces amount or image preprocessing - preprocessing is being learned</a:t>
            </a: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None/>
            </a:pPr>
            <a:endParaRPr sz="18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8" name="Google Shape;75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450" y="1246325"/>
            <a:ext cx="4658350" cy="21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95"/>
          <p:cNvSpPr txBox="1"/>
          <p:nvPr/>
        </p:nvSpPr>
        <p:spPr>
          <a:xfrm>
            <a:off x="4989200" y="3474725"/>
            <a:ext cx="39948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https://developer.nvidia.com/discover/convolutional-neural-network</a:t>
            </a:r>
            <a:endParaRPr sz="1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6"/>
          <p:cNvSpPr txBox="1">
            <a:spLocks noGrp="1"/>
          </p:cNvSpPr>
          <p:nvPr>
            <p:ph type="body" idx="4294967295"/>
          </p:nvPr>
        </p:nvSpPr>
        <p:spPr>
          <a:xfrm>
            <a:off x="530750" y="751075"/>
            <a:ext cx="7617600" cy="8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3550" marR="0" lvl="0" indent="-4635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 simplify and standardize Java APIs for </a:t>
            </a:r>
            <a:br>
              <a:rPr lang="en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lassifyi</a:t>
            </a: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ng, and</a:t>
            </a:r>
            <a:r>
              <a:rPr lang="en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recognizing objects in</a:t>
            </a: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images.</a:t>
            </a:r>
            <a:endParaRPr/>
          </a:p>
          <a:p>
            <a:pPr marL="463550" marR="0" lvl="0" indent="-463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endParaRPr sz="2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65" name="Google Shape;76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5708" y="1948825"/>
            <a:ext cx="2947528" cy="191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708" y="1917075"/>
            <a:ext cx="1904046" cy="122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80137" y="2723768"/>
            <a:ext cx="1533104" cy="120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9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97591" y="3457900"/>
            <a:ext cx="1724974" cy="115203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96"/>
          <p:cNvSpPr txBox="1">
            <a:spLocks noGrp="1"/>
          </p:cNvSpPr>
          <p:nvPr>
            <p:ph type="body" idx="4294967295"/>
          </p:nvPr>
        </p:nvSpPr>
        <p:spPr>
          <a:xfrm>
            <a:off x="721951" y="3497725"/>
            <a:ext cx="29475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3550" marR="0" lvl="0" indent="-46355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VisRec JSR #3</a:t>
            </a:r>
            <a:r>
              <a:rPr lang="en" sz="2400">
                <a:latin typeface="Trebuchet MS"/>
                <a:ea typeface="Trebuchet MS"/>
                <a:cs typeface="Trebuchet MS"/>
                <a:sym typeface="Trebuchet MS"/>
              </a:rPr>
              <a:t>81</a:t>
            </a:r>
            <a:endParaRPr sz="2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63550" marR="0" lvl="0" indent="-463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endParaRPr sz="2400" b="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0" name="Google Shape;770;p96"/>
          <p:cNvSpPr txBox="1">
            <a:spLocks noGrp="1"/>
          </p:cNvSpPr>
          <p:nvPr>
            <p:ph type="title" idx="4294967295"/>
          </p:nvPr>
        </p:nvSpPr>
        <p:spPr>
          <a:xfrm>
            <a:off x="616500" y="140225"/>
            <a:ext cx="669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VisRec API JSR 381</a:t>
            </a:r>
            <a:endParaRPr>
              <a:solidFill>
                <a:srgbClr val="FF572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97"/>
          <p:cNvSpPr txBox="1">
            <a:spLocks noGrp="1"/>
          </p:cNvSpPr>
          <p:nvPr>
            <p:ph type="title"/>
          </p:nvPr>
        </p:nvSpPr>
        <p:spPr>
          <a:xfrm>
            <a:off x="311700" y="285750"/>
            <a:ext cx="85206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</a:pPr>
            <a:r>
              <a:rPr lang="en" sz="3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rPr>
              <a:t>VisRec API and the future of Machine Learning For Java</a:t>
            </a:r>
            <a:endParaRPr sz="3000" b="0" i="0" u="none" strike="noStrike" cap="none">
              <a:solidFill>
                <a:schemeClr val="accent3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sp>
        <p:nvSpPr>
          <p:cNvPr id="776" name="Google Shape;776;p97"/>
          <p:cNvSpPr txBox="1">
            <a:spLocks noGrp="1"/>
          </p:cNvSpPr>
          <p:nvPr>
            <p:ph type="body" idx="1"/>
          </p:nvPr>
        </p:nvSpPr>
        <p:spPr>
          <a:xfrm>
            <a:off x="311700" y="1626875"/>
            <a:ext cx="8520600" cy="29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</a:pPr>
            <a:r>
              <a:rPr lang="en" sz="1600" b="1" i="0" u="none" strike="noStrike" cap="none">
                <a:solidFill>
                  <a:schemeClr val="dk2"/>
                </a:solidFill>
              </a:rPr>
              <a:t>Standard Java API</a:t>
            </a:r>
            <a:r>
              <a:rPr lang="en" sz="16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for visual recognition based on machine learning - like a Collections API for machine learning</a:t>
            </a:r>
            <a:endParaRPr sz="16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marR="0" lvl="0" indent="-101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</a:pPr>
            <a:r>
              <a:rPr lang="en" sz="1600" b="1"/>
              <a:t>Reusable design</a:t>
            </a:r>
            <a:r>
              <a:rPr lang="en" sz="1600"/>
              <a:t> for machine learning tasks (interfaces, abstract classes, builders)</a:t>
            </a:r>
            <a:endParaRPr sz="1600"/>
          </a:p>
          <a:p>
            <a:pPr marL="0" lvl="0" indent="-101600" algn="l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</a:pPr>
            <a:r>
              <a:rPr lang="en" sz="1600" b="1"/>
              <a:t>General Machine Learning Layer</a:t>
            </a:r>
            <a:r>
              <a:rPr lang="en" sz="1600"/>
              <a:t> (data set, classification, regression )</a:t>
            </a:r>
            <a:endParaRPr sz="1600"/>
          </a:p>
          <a:p>
            <a:pPr marL="0" marR="0" lvl="0" indent="-101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</a:pPr>
            <a:r>
              <a:rPr lang="en" sz="1600" b="1" i="0" u="none" strike="noStrike" cap="none">
                <a:solidFill>
                  <a:schemeClr val="dk2"/>
                </a:solidFill>
              </a:rPr>
              <a:t>Visual Recognition Task Layer</a:t>
            </a:r>
            <a:r>
              <a:rPr lang="en" sz="16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600"/>
              <a:t>(image classification, object recognition)</a:t>
            </a:r>
            <a:endParaRPr sz="16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-101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Proxima Nova"/>
              <a:buChar char="●"/>
            </a:pPr>
            <a:r>
              <a:rPr lang="en" sz="1600" b="1"/>
              <a:t>Easy integration &amp; interoperability </a:t>
            </a:r>
            <a:r>
              <a:rPr lang="en" sz="1600"/>
              <a:t>with other Java Technologies and ML frameworks</a:t>
            </a:r>
            <a:endParaRPr sz="1600" b="0" i="0" u="none" strike="noStrike" cap="none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and Contribute </a:t>
            </a:r>
            <a:br>
              <a:rPr lang="en"/>
            </a:br>
            <a:r>
              <a:rPr lang="en"/>
              <a:t>             to the Next Gen Java ML API</a:t>
            </a:r>
            <a:endParaRPr sz="6000">
              <a:solidFill>
                <a:srgbClr val="FF0000"/>
              </a:solidFill>
            </a:endParaRPr>
          </a:p>
        </p:txBody>
      </p:sp>
      <p:sp>
        <p:nvSpPr>
          <p:cNvPr id="782" name="Google Shape;782;p98"/>
          <p:cNvSpPr txBox="1">
            <a:spLocks noGrp="1"/>
          </p:cNvSpPr>
          <p:nvPr>
            <p:ph type="body" idx="1"/>
          </p:nvPr>
        </p:nvSpPr>
        <p:spPr>
          <a:xfrm>
            <a:off x="311700" y="1827850"/>
            <a:ext cx="8520600" cy="27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Official Page for VisRec JSR #381 at JCP - </a:t>
            </a:r>
            <a:r>
              <a:rPr lang="en" u="sng">
                <a:solidFill>
                  <a:schemeClr val="accent5"/>
                </a:solidFill>
                <a:hlinkClick r:id="rId3"/>
              </a:rPr>
              <a:t>https://jcp.org/en/jsr/detail?id=381</a:t>
            </a:r>
            <a:r>
              <a:rPr lang="en"/>
              <a:t/>
            </a:r>
            <a:br>
              <a:rPr lang="en"/>
            </a:b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Github Repo -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https://github.com/JavaVisRec/</a:t>
            </a:r>
            <a:r>
              <a:rPr lang="en"/>
              <a:t/>
            </a:r>
            <a:br>
              <a:rPr lang="en"/>
            </a:b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Wiki -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https://github.com/JavaVisRec/visrec-api/wiki</a:t>
            </a:r>
            <a:r>
              <a:rPr lang="en"/>
              <a:t/>
            </a:r>
            <a:br>
              <a:rPr lang="en"/>
            </a:b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Mailing list - </a:t>
            </a:r>
            <a:r>
              <a:rPr lang="en" u="sng">
                <a:solidFill>
                  <a:schemeClr val="hlink"/>
                </a:solidFill>
                <a:hlinkClick r:id="rId6"/>
              </a:rPr>
              <a:t>https://groups.io/g/visrec/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Oracle Data Science Cloud</a:t>
            </a:r>
            <a:endParaRPr/>
          </a:p>
        </p:txBody>
      </p:sp>
      <p:pic>
        <p:nvPicPr>
          <p:cNvPr id="788" name="Google Shape;78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552550"/>
            <a:ext cx="3716350" cy="267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1575" y="1466102"/>
            <a:ext cx="4231027" cy="164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99"/>
          <p:cNvSpPr txBox="1"/>
          <p:nvPr/>
        </p:nvSpPr>
        <p:spPr>
          <a:xfrm>
            <a:off x="4296000" y="3254675"/>
            <a:ext cx="46125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Support for all open source ML libraries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Support for Team Collaboration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Workflow support for entire lifecycle from data analysis and model building to monitoring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99"/>
          <p:cNvSpPr txBox="1"/>
          <p:nvPr/>
        </p:nvSpPr>
        <p:spPr>
          <a:xfrm>
            <a:off x="304800" y="1046500"/>
            <a:ext cx="37995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https://cloud.oracle.com/en_US/ai-platform</a:t>
            </a:r>
            <a:endParaRPr/>
          </a:p>
        </p:txBody>
      </p:sp>
      <p:sp>
        <p:nvSpPr>
          <p:cNvPr id="792" name="Google Shape;792;p99"/>
          <p:cNvSpPr txBox="1"/>
          <p:nvPr/>
        </p:nvSpPr>
        <p:spPr>
          <a:xfrm>
            <a:off x="4531575" y="1105175"/>
            <a:ext cx="3000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https://www.datascience.com/</a:t>
            </a:r>
            <a:endParaRPr/>
          </a:p>
        </p:txBody>
      </p:sp>
      <p:sp>
        <p:nvSpPr>
          <p:cNvPr id="793" name="Google Shape;793;p99"/>
          <p:cNvSpPr txBox="1"/>
          <p:nvPr/>
        </p:nvSpPr>
        <p:spPr>
          <a:xfrm>
            <a:off x="7174700" y="521075"/>
            <a:ext cx="1587900" cy="420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COMING SOON</a:t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794" name="Google Shape;794;p99"/>
          <p:cNvSpPr txBox="1"/>
          <p:nvPr/>
        </p:nvSpPr>
        <p:spPr>
          <a:xfrm>
            <a:off x="4469575" y="4293950"/>
            <a:ext cx="21843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3"/>
                </a:solidFill>
              </a:rPr>
              <a:t>Visit them at the booth!</a:t>
            </a:r>
            <a:endParaRPr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Topics</a:t>
            </a:r>
            <a:endParaRPr/>
          </a:p>
        </p:txBody>
      </p:sp>
      <p:sp>
        <p:nvSpPr>
          <p:cNvPr id="303" name="Google Shape;303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400"/>
              <a:buChar char="●"/>
            </a:pPr>
            <a:r>
              <a:rPr lang="en" sz="2400" b="1">
                <a:solidFill>
                  <a:srgbClr val="0000FF"/>
                </a:solidFill>
              </a:rPr>
              <a:t>Why Do We Need Machine Learning</a:t>
            </a:r>
            <a:endParaRPr sz="2400" b="1">
              <a:solidFill>
                <a:srgbClr val="0000FF"/>
              </a:solidFill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What is Machine Learning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Brief History</a:t>
            </a:r>
            <a:endParaRPr sz="2400"/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</a:pPr>
            <a:r>
              <a:rPr lang="en" sz="2400"/>
              <a:t>Basic Terminology</a:t>
            </a:r>
            <a:endParaRPr sz="2400"/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How to Get Started for Java Devs and Demos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0"/>
          <p:cNvSpPr/>
          <p:nvPr/>
        </p:nvSpPr>
        <p:spPr>
          <a:xfrm>
            <a:off x="0" y="676"/>
            <a:ext cx="9143999" cy="2052299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100"/>
          <p:cNvSpPr txBox="1"/>
          <p:nvPr/>
        </p:nvSpPr>
        <p:spPr>
          <a:xfrm>
            <a:off x="246044" y="2186219"/>
            <a:ext cx="4501166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Experts in Modern Development</a:t>
            </a:r>
            <a:endParaRPr sz="1100"/>
          </a:p>
        </p:txBody>
      </p:sp>
      <p:sp>
        <p:nvSpPr>
          <p:cNvPr id="801" name="Google Shape;801;p100"/>
          <p:cNvSpPr txBox="1"/>
          <p:nvPr/>
        </p:nvSpPr>
        <p:spPr>
          <a:xfrm>
            <a:off x="984317" y="2728286"/>
            <a:ext cx="3241826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Microservices and Containers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Java, JavaScript/Node.js, PHP, Python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DevOps</a:t>
            </a:r>
            <a:endParaRPr sz="1100"/>
          </a:p>
        </p:txBody>
      </p:sp>
      <p:sp>
        <p:nvSpPr>
          <p:cNvPr id="802" name="Google Shape;802;p100"/>
          <p:cNvSpPr txBox="1"/>
          <p:nvPr/>
        </p:nvSpPr>
        <p:spPr>
          <a:xfrm>
            <a:off x="249380" y="4567950"/>
            <a:ext cx="5381353" cy="438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developer.oracle.com/ambassador</a:t>
            </a:r>
            <a:endParaRPr sz="2400" b="1" u="sng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100"/>
          <p:cNvSpPr txBox="1"/>
          <p:nvPr/>
        </p:nvSpPr>
        <p:spPr>
          <a:xfrm>
            <a:off x="6666709" y="4567950"/>
            <a:ext cx="2195583" cy="39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@groundbreakers</a:t>
            </a:r>
            <a:endParaRPr sz="1100"/>
          </a:p>
        </p:txBody>
      </p:sp>
      <p:pic>
        <p:nvPicPr>
          <p:cNvPr id="804" name="Google Shape;80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4860" y="4548587"/>
            <a:ext cx="561849" cy="45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8936" y="68290"/>
            <a:ext cx="1822361" cy="56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50" y="182194"/>
            <a:ext cx="4181294" cy="168926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100"/>
          <p:cNvSpPr txBox="1"/>
          <p:nvPr/>
        </p:nvSpPr>
        <p:spPr>
          <a:xfrm>
            <a:off x="4747209" y="2728286"/>
            <a:ext cx="3241826" cy="90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Continuous Delivery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Source Technologies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SQL/NoSQL Databases</a:t>
            </a:r>
            <a:endParaRPr sz="1100"/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Learning, AI, Chatbots</a:t>
            </a:r>
            <a:endParaRPr sz="11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813" name="Google Shape;813;p101"/>
          <p:cNvSpPr txBox="1">
            <a:spLocks noGrp="1"/>
          </p:cNvSpPr>
          <p:nvPr>
            <p:ph type="body" idx="1"/>
          </p:nvPr>
        </p:nvSpPr>
        <p:spPr>
          <a:xfrm>
            <a:off x="197675" y="1330888"/>
            <a:ext cx="8520600" cy="11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800" b="1"/>
              <a:t>Questions?</a:t>
            </a:r>
            <a:endParaRPr sz="4800" b="1"/>
          </a:p>
        </p:txBody>
      </p:sp>
      <p:sp>
        <p:nvSpPr>
          <p:cNvPr id="814" name="Google Shape;814;p101"/>
          <p:cNvSpPr txBox="1"/>
          <p:nvPr/>
        </p:nvSpPr>
        <p:spPr>
          <a:xfrm>
            <a:off x="669875" y="2741450"/>
            <a:ext cx="78198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92D050"/>
                </a:solidFill>
              </a:rPr>
              <a:t>Continue Learning at </a:t>
            </a:r>
            <a:endParaRPr sz="1800" b="1">
              <a:solidFill>
                <a:srgbClr val="92D050"/>
              </a:solidFill>
            </a:endParaRPr>
          </a:p>
          <a:p>
            <a:pPr lvl="0"/>
            <a:r>
              <a:rPr lang="en" sz="1600" dirty="0">
                <a:solidFill>
                  <a:srgbClr val="212121"/>
                </a:solidFill>
              </a:rPr>
              <a:t>http://</a:t>
            </a:r>
            <a:r>
              <a:rPr lang="en" sz="1600" dirty="0" smtClean="0">
                <a:solidFill>
                  <a:srgbClr val="212121"/>
                </a:solidFill>
              </a:rPr>
              <a:t>www.deepnetts.com/</a:t>
            </a:r>
            <a:r>
              <a:rPr lang="en-US" sz="1600" dirty="0" smtClean="0">
                <a:solidFill>
                  <a:srgbClr val="212121"/>
                </a:solidFill>
              </a:rPr>
              <a:t>intro_to_machine_learning_for_java_developers.html</a:t>
            </a:r>
            <a:endParaRPr sz="1600">
              <a:solidFill>
                <a:srgbClr val="212121"/>
              </a:solidFill>
            </a:endParaRPr>
          </a:p>
        </p:txBody>
      </p:sp>
      <p:sp>
        <p:nvSpPr>
          <p:cNvPr id="815" name="Google Shape;815;p101"/>
          <p:cNvSpPr txBox="1"/>
          <p:nvPr/>
        </p:nvSpPr>
        <p:spPr>
          <a:xfrm>
            <a:off x="669875" y="3821575"/>
            <a:ext cx="7819800" cy="9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9FC5E8"/>
                </a:solidFill>
              </a:rPr>
              <a:t>Follow Us On Twitter</a:t>
            </a:r>
            <a:endParaRPr sz="1800" b="1">
              <a:solidFill>
                <a:srgbClr val="9FC5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212121"/>
                </a:solidFill>
              </a:rPr>
              <a:t>@frankgreco	@zsevarac	</a:t>
            </a:r>
            <a:endParaRPr sz="2200">
              <a:solidFill>
                <a:srgbClr val="21212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6"/>
          <p:cNvSpPr txBox="1">
            <a:spLocks noGrp="1"/>
          </p:cNvSpPr>
          <p:nvPr>
            <p:ph type="body" idx="1"/>
          </p:nvPr>
        </p:nvSpPr>
        <p:spPr>
          <a:xfrm>
            <a:off x="831900" y="1513675"/>
            <a:ext cx="7480200" cy="14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/>
              <a:t>For many applications, the algorithms are well-defined</a:t>
            </a:r>
            <a:endParaRPr sz="36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50" y="387525"/>
            <a:ext cx="3411050" cy="227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0" y="4016225"/>
            <a:ext cx="2132550" cy="87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3775" y="955226"/>
            <a:ext cx="4599552" cy="18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57"/>
          <p:cNvSpPr txBox="1"/>
          <p:nvPr/>
        </p:nvSpPr>
        <p:spPr>
          <a:xfrm>
            <a:off x="319800" y="2671900"/>
            <a:ext cx="3411000" cy="12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Calculate bowling avgs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Find highest score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Sort all the scores, etc.</a:t>
            </a:r>
            <a:endParaRPr sz="2400"/>
          </a:p>
        </p:txBody>
      </p:sp>
      <p:sp>
        <p:nvSpPr>
          <p:cNvPr id="317" name="Google Shape;317;p57"/>
          <p:cNvSpPr txBox="1"/>
          <p:nvPr/>
        </p:nvSpPr>
        <p:spPr>
          <a:xfrm>
            <a:off x="3837425" y="2777475"/>
            <a:ext cx="51303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Total money made from these turnstiles for the past week...</a:t>
            </a:r>
            <a:endParaRPr sz="2400"/>
          </a:p>
        </p:txBody>
      </p:sp>
      <p:sp>
        <p:nvSpPr>
          <p:cNvPr id="318" name="Google Shape;318;p57"/>
          <p:cNvSpPr txBox="1"/>
          <p:nvPr/>
        </p:nvSpPr>
        <p:spPr>
          <a:xfrm>
            <a:off x="2461350" y="4033625"/>
            <a:ext cx="40779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Count the number of popular repos written in python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/>
          <p:nvPr/>
        </p:nvSpPr>
        <p:spPr>
          <a:xfrm>
            <a:off x="312386" y="337360"/>
            <a:ext cx="2813100" cy="1173000"/>
          </a:xfrm>
          <a:prstGeom prst="roundRect">
            <a:avLst>
              <a:gd name="adj" fmla="val 16667"/>
            </a:avLst>
          </a:prstGeom>
          <a:solidFill>
            <a:srgbClr val="000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Traditional Software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24" name="Google Shape;324;p58"/>
          <p:cNvGrpSpPr/>
          <p:nvPr/>
        </p:nvGrpSpPr>
        <p:grpSpPr>
          <a:xfrm>
            <a:off x="1925160" y="172624"/>
            <a:ext cx="6761738" cy="4532614"/>
            <a:chOff x="553560" y="172624"/>
            <a:chExt cx="6761738" cy="4532614"/>
          </a:xfrm>
        </p:grpSpPr>
        <p:sp>
          <p:nvSpPr>
            <p:cNvPr id="325" name="Google Shape;325;p58"/>
            <p:cNvSpPr/>
            <p:nvPr/>
          </p:nvSpPr>
          <p:spPr>
            <a:xfrm>
              <a:off x="3615832" y="1084650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8"/>
            <p:cNvSpPr/>
            <p:nvPr/>
          </p:nvSpPr>
          <p:spPr>
            <a:xfrm>
              <a:off x="3032770" y="1753375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58"/>
            <p:cNvSpPr/>
            <p:nvPr/>
          </p:nvSpPr>
          <p:spPr>
            <a:xfrm>
              <a:off x="4198895" y="1753375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8" name="Google Shape;328;p58"/>
            <p:cNvCxnSpPr>
              <a:stCxn id="325" idx="2"/>
              <a:endCxn id="326" idx="0"/>
            </p:cNvCxnSpPr>
            <p:nvPr/>
          </p:nvCxnSpPr>
          <p:spPr>
            <a:xfrm flipH="1">
              <a:off x="3194032" y="1248600"/>
              <a:ext cx="421800" cy="5049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29" name="Google Shape;329;p58"/>
            <p:cNvCxnSpPr>
              <a:stCxn id="325" idx="6"/>
              <a:endCxn id="327" idx="0"/>
            </p:cNvCxnSpPr>
            <p:nvPr/>
          </p:nvCxnSpPr>
          <p:spPr>
            <a:xfrm>
              <a:off x="3938632" y="1248600"/>
              <a:ext cx="421800" cy="5049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30" name="Google Shape;330;p58"/>
            <p:cNvSpPr/>
            <p:nvPr/>
          </p:nvSpPr>
          <p:spPr>
            <a:xfrm>
              <a:off x="4445507" y="375100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58"/>
            <p:cNvSpPr/>
            <p:nvPr/>
          </p:nvSpPr>
          <p:spPr>
            <a:xfrm>
              <a:off x="5275157" y="1084650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58"/>
            <p:cNvSpPr/>
            <p:nvPr/>
          </p:nvSpPr>
          <p:spPr>
            <a:xfrm>
              <a:off x="4692095" y="1753375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8"/>
            <p:cNvSpPr/>
            <p:nvPr/>
          </p:nvSpPr>
          <p:spPr>
            <a:xfrm>
              <a:off x="5858220" y="1753375"/>
              <a:ext cx="322800" cy="327900"/>
            </a:xfrm>
            <a:prstGeom prst="ellipse">
              <a:avLst/>
            </a:prstGeom>
            <a:solidFill>
              <a:schemeClr val="accent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4" name="Google Shape;334;p58"/>
            <p:cNvCxnSpPr>
              <a:stCxn id="331" idx="2"/>
              <a:endCxn id="332" idx="0"/>
            </p:cNvCxnSpPr>
            <p:nvPr/>
          </p:nvCxnSpPr>
          <p:spPr>
            <a:xfrm flipH="1">
              <a:off x="4853357" y="1248600"/>
              <a:ext cx="421800" cy="5049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35" name="Google Shape;335;p58"/>
            <p:cNvCxnSpPr>
              <a:stCxn id="331" idx="6"/>
              <a:endCxn id="333" idx="0"/>
            </p:cNvCxnSpPr>
            <p:nvPr/>
          </p:nvCxnSpPr>
          <p:spPr>
            <a:xfrm>
              <a:off x="5597957" y="1248600"/>
              <a:ext cx="421800" cy="5049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336" name="Google Shape;336;p58"/>
            <p:cNvGrpSpPr/>
            <p:nvPr/>
          </p:nvGrpSpPr>
          <p:grpSpPr>
            <a:xfrm>
              <a:off x="1800395" y="2442000"/>
              <a:ext cx="1336525" cy="996625"/>
              <a:chOff x="2997045" y="1084650"/>
              <a:chExt cx="1336525" cy="996625"/>
            </a:xfrm>
          </p:grpSpPr>
          <p:sp>
            <p:nvSpPr>
              <p:cNvPr id="337" name="Google Shape;337;p58"/>
              <p:cNvSpPr/>
              <p:nvPr/>
            </p:nvSpPr>
            <p:spPr>
              <a:xfrm>
                <a:off x="3503907" y="1084650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8"/>
              <p:cNvSpPr/>
              <p:nvPr/>
            </p:nvSpPr>
            <p:spPr>
              <a:xfrm>
                <a:off x="2997045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58"/>
              <p:cNvSpPr/>
              <p:nvPr/>
            </p:nvSpPr>
            <p:spPr>
              <a:xfrm>
                <a:off x="4010770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40" name="Google Shape;340;p58"/>
              <p:cNvCxnSpPr>
                <a:stCxn id="337" idx="2"/>
                <a:endCxn id="338" idx="0"/>
              </p:cNvCxnSpPr>
              <p:nvPr/>
            </p:nvCxnSpPr>
            <p:spPr>
              <a:xfrm flipH="1">
                <a:off x="31583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341" name="Google Shape;341;p58"/>
              <p:cNvCxnSpPr>
                <a:stCxn id="337" idx="6"/>
                <a:endCxn id="339" idx="0"/>
              </p:cNvCxnSpPr>
              <p:nvPr/>
            </p:nvCxnSpPr>
            <p:spPr>
              <a:xfrm>
                <a:off x="38267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grpSp>
          <p:nvGrpSpPr>
            <p:cNvPr id="342" name="Google Shape;342;p58"/>
            <p:cNvGrpSpPr/>
            <p:nvPr/>
          </p:nvGrpSpPr>
          <p:grpSpPr>
            <a:xfrm>
              <a:off x="3236897" y="2441988"/>
              <a:ext cx="1336525" cy="996625"/>
              <a:chOff x="2997045" y="1084650"/>
              <a:chExt cx="1336525" cy="996625"/>
            </a:xfrm>
          </p:grpSpPr>
          <p:sp>
            <p:nvSpPr>
              <p:cNvPr id="343" name="Google Shape;343;p58"/>
              <p:cNvSpPr/>
              <p:nvPr/>
            </p:nvSpPr>
            <p:spPr>
              <a:xfrm>
                <a:off x="3503907" y="1084650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8"/>
              <p:cNvSpPr/>
              <p:nvPr/>
            </p:nvSpPr>
            <p:spPr>
              <a:xfrm>
                <a:off x="2997045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58"/>
              <p:cNvSpPr/>
              <p:nvPr/>
            </p:nvSpPr>
            <p:spPr>
              <a:xfrm>
                <a:off x="4010770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46" name="Google Shape;346;p58"/>
              <p:cNvCxnSpPr>
                <a:stCxn id="343" idx="2"/>
                <a:endCxn id="344" idx="0"/>
              </p:cNvCxnSpPr>
              <p:nvPr/>
            </p:nvCxnSpPr>
            <p:spPr>
              <a:xfrm flipH="1">
                <a:off x="31583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347" name="Google Shape;347;p58"/>
              <p:cNvCxnSpPr>
                <a:stCxn id="343" idx="6"/>
                <a:endCxn id="345" idx="0"/>
              </p:cNvCxnSpPr>
              <p:nvPr/>
            </p:nvCxnSpPr>
            <p:spPr>
              <a:xfrm>
                <a:off x="38267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cxnSp>
          <p:nvCxnSpPr>
            <p:cNvPr id="348" name="Google Shape;348;p58"/>
            <p:cNvCxnSpPr>
              <a:stCxn id="326" idx="6"/>
              <a:endCxn id="343" idx="0"/>
            </p:cNvCxnSpPr>
            <p:nvPr/>
          </p:nvCxnSpPr>
          <p:spPr>
            <a:xfrm>
              <a:off x="3355570" y="1917325"/>
              <a:ext cx="549600" cy="5247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49" name="Google Shape;349;p58"/>
            <p:cNvCxnSpPr>
              <a:stCxn id="326" idx="2"/>
              <a:endCxn id="337" idx="0"/>
            </p:cNvCxnSpPr>
            <p:nvPr/>
          </p:nvCxnSpPr>
          <p:spPr>
            <a:xfrm flipH="1">
              <a:off x="2468770" y="1917325"/>
              <a:ext cx="564000" cy="5247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50" name="Google Shape;350;p58"/>
            <p:cNvCxnSpPr>
              <a:stCxn id="330" idx="2"/>
              <a:endCxn id="325" idx="0"/>
            </p:cNvCxnSpPr>
            <p:nvPr/>
          </p:nvCxnSpPr>
          <p:spPr>
            <a:xfrm flipH="1">
              <a:off x="3777107" y="539050"/>
              <a:ext cx="668400" cy="5457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51" name="Google Shape;351;p58"/>
            <p:cNvCxnSpPr>
              <a:stCxn id="330" idx="6"/>
              <a:endCxn id="331" idx="0"/>
            </p:cNvCxnSpPr>
            <p:nvPr/>
          </p:nvCxnSpPr>
          <p:spPr>
            <a:xfrm>
              <a:off x="4768307" y="539050"/>
              <a:ext cx="668400" cy="5457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352" name="Google Shape;352;p58"/>
            <p:cNvGrpSpPr/>
            <p:nvPr/>
          </p:nvGrpSpPr>
          <p:grpSpPr>
            <a:xfrm>
              <a:off x="5978772" y="2441988"/>
              <a:ext cx="1336525" cy="996625"/>
              <a:chOff x="2997045" y="1084650"/>
              <a:chExt cx="1336525" cy="996625"/>
            </a:xfrm>
          </p:grpSpPr>
          <p:sp>
            <p:nvSpPr>
              <p:cNvPr id="353" name="Google Shape;353;p58"/>
              <p:cNvSpPr/>
              <p:nvPr/>
            </p:nvSpPr>
            <p:spPr>
              <a:xfrm>
                <a:off x="3503907" y="1084650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8"/>
              <p:cNvSpPr/>
              <p:nvPr/>
            </p:nvSpPr>
            <p:spPr>
              <a:xfrm>
                <a:off x="2997045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8"/>
              <p:cNvSpPr/>
              <p:nvPr/>
            </p:nvSpPr>
            <p:spPr>
              <a:xfrm>
                <a:off x="4010770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56" name="Google Shape;356;p58"/>
              <p:cNvCxnSpPr>
                <a:stCxn id="353" idx="2"/>
                <a:endCxn id="354" idx="0"/>
              </p:cNvCxnSpPr>
              <p:nvPr/>
            </p:nvCxnSpPr>
            <p:spPr>
              <a:xfrm flipH="1">
                <a:off x="31583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357" name="Google Shape;357;p58"/>
              <p:cNvCxnSpPr>
                <a:stCxn id="353" idx="6"/>
                <a:endCxn id="355" idx="0"/>
              </p:cNvCxnSpPr>
              <p:nvPr/>
            </p:nvCxnSpPr>
            <p:spPr>
              <a:xfrm>
                <a:off x="38267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cxnSp>
          <p:nvCxnSpPr>
            <p:cNvPr id="358" name="Google Shape;358;p58"/>
            <p:cNvCxnSpPr>
              <a:stCxn id="333" idx="6"/>
              <a:endCxn id="353" idx="0"/>
            </p:cNvCxnSpPr>
            <p:nvPr/>
          </p:nvCxnSpPr>
          <p:spPr>
            <a:xfrm>
              <a:off x="6181020" y="1917325"/>
              <a:ext cx="465900" cy="5247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grpSp>
          <p:nvGrpSpPr>
            <p:cNvPr id="359" name="Google Shape;359;p58"/>
            <p:cNvGrpSpPr/>
            <p:nvPr/>
          </p:nvGrpSpPr>
          <p:grpSpPr>
            <a:xfrm>
              <a:off x="4768285" y="3697038"/>
              <a:ext cx="1336525" cy="996625"/>
              <a:chOff x="2997045" y="1084650"/>
              <a:chExt cx="1336525" cy="996625"/>
            </a:xfrm>
          </p:grpSpPr>
          <p:sp>
            <p:nvSpPr>
              <p:cNvPr id="360" name="Google Shape;360;p58"/>
              <p:cNvSpPr/>
              <p:nvPr/>
            </p:nvSpPr>
            <p:spPr>
              <a:xfrm>
                <a:off x="3503907" y="1084650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8"/>
              <p:cNvSpPr/>
              <p:nvPr/>
            </p:nvSpPr>
            <p:spPr>
              <a:xfrm>
                <a:off x="2997045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8"/>
              <p:cNvSpPr/>
              <p:nvPr/>
            </p:nvSpPr>
            <p:spPr>
              <a:xfrm>
                <a:off x="4010770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63" name="Google Shape;363;p58"/>
              <p:cNvCxnSpPr>
                <a:stCxn id="360" idx="2"/>
                <a:endCxn id="361" idx="0"/>
              </p:cNvCxnSpPr>
              <p:nvPr/>
            </p:nvCxnSpPr>
            <p:spPr>
              <a:xfrm flipH="1">
                <a:off x="31583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364" name="Google Shape;364;p58"/>
              <p:cNvCxnSpPr>
                <a:stCxn id="360" idx="6"/>
                <a:endCxn id="362" idx="0"/>
              </p:cNvCxnSpPr>
              <p:nvPr/>
            </p:nvCxnSpPr>
            <p:spPr>
              <a:xfrm>
                <a:off x="38267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cxnSp>
          <p:nvCxnSpPr>
            <p:cNvPr id="365" name="Google Shape;365;p58"/>
            <p:cNvCxnSpPr>
              <a:stCxn id="354" idx="2"/>
              <a:endCxn id="360" idx="0"/>
            </p:cNvCxnSpPr>
            <p:nvPr/>
          </p:nvCxnSpPr>
          <p:spPr>
            <a:xfrm flipH="1">
              <a:off x="5436672" y="3274663"/>
              <a:ext cx="542100" cy="4224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66" name="Google Shape;366;p58"/>
            <p:cNvSpPr txBox="1"/>
            <p:nvPr/>
          </p:nvSpPr>
          <p:spPr>
            <a:xfrm>
              <a:off x="1869646" y="2241790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67" name="Google Shape;367;p58"/>
            <p:cNvSpPr txBox="1"/>
            <p:nvPr/>
          </p:nvSpPr>
          <p:spPr>
            <a:xfrm>
              <a:off x="2504113" y="2234818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68" name="Google Shape;368;p58"/>
            <p:cNvSpPr txBox="1"/>
            <p:nvPr/>
          </p:nvSpPr>
          <p:spPr>
            <a:xfrm>
              <a:off x="4789451" y="896705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69" name="Google Shape;369;p58"/>
            <p:cNvSpPr txBox="1"/>
            <p:nvPr/>
          </p:nvSpPr>
          <p:spPr>
            <a:xfrm>
              <a:off x="5534051" y="896705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0" name="Google Shape;370;p58"/>
            <p:cNvSpPr txBox="1"/>
            <p:nvPr/>
          </p:nvSpPr>
          <p:spPr>
            <a:xfrm>
              <a:off x="2473026" y="1545140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1" name="Google Shape;371;p58"/>
            <p:cNvSpPr txBox="1"/>
            <p:nvPr/>
          </p:nvSpPr>
          <p:spPr>
            <a:xfrm>
              <a:off x="3365726" y="1545140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2" name="Google Shape;372;p58"/>
            <p:cNvSpPr txBox="1"/>
            <p:nvPr/>
          </p:nvSpPr>
          <p:spPr>
            <a:xfrm>
              <a:off x="3127311" y="901950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3" name="Google Shape;373;p58"/>
            <p:cNvSpPr txBox="1"/>
            <p:nvPr/>
          </p:nvSpPr>
          <p:spPr>
            <a:xfrm>
              <a:off x="3873452" y="901950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4" name="Google Shape;374;p58"/>
            <p:cNvSpPr txBox="1"/>
            <p:nvPr/>
          </p:nvSpPr>
          <p:spPr>
            <a:xfrm>
              <a:off x="3972088" y="2247625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5" name="Google Shape;375;p58"/>
            <p:cNvSpPr txBox="1"/>
            <p:nvPr/>
          </p:nvSpPr>
          <p:spPr>
            <a:xfrm>
              <a:off x="3327655" y="2233659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6" name="Google Shape;376;p58"/>
            <p:cNvSpPr txBox="1"/>
            <p:nvPr/>
          </p:nvSpPr>
          <p:spPr>
            <a:xfrm>
              <a:off x="6718988" y="2239499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7" name="Google Shape;377;p58"/>
            <p:cNvSpPr txBox="1"/>
            <p:nvPr/>
          </p:nvSpPr>
          <p:spPr>
            <a:xfrm>
              <a:off x="6067576" y="2239499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8" name="Google Shape;378;p58"/>
            <p:cNvSpPr txBox="1"/>
            <p:nvPr/>
          </p:nvSpPr>
          <p:spPr>
            <a:xfrm>
              <a:off x="5475758" y="3501434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79" name="Google Shape;379;p58"/>
            <p:cNvSpPr txBox="1"/>
            <p:nvPr/>
          </p:nvSpPr>
          <p:spPr>
            <a:xfrm>
              <a:off x="4824346" y="3501434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80" name="Google Shape;380;p58"/>
            <p:cNvSpPr txBox="1"/>
            <p:nvPr/>
          </p:nvSpPr>
          <p:spPr>
            <a:xfrm>
              <a:off x="4811333" y="172624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81" name="Google Shape;381;p58"/>
            <p:cNvSpPr txBox="1"/>
            <p:nvPr/>
          </p:nvSpPr>
          <p:spPr>
            <a:xfrm>
              <a:off x="3873783" y="172624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grpSp>
          <p:nvGrpSpPr>
            <p:cNvPr id="382" name="Google Shape;382;p58"/>
            <p:cNvGrpSpPr/>
            <p:nvPr/>
          </p:nvGrpSpPr>
          <p:grpSpPr>
            <a:xfrm>
              <a:off x="553560" y="3708613"/>
              <a:ext cx="1336525" cy="996625"/>
              <a:chOff x="2997045" y="1084650"/>
              <a:chExt cx="1336525" cy="996625"/>
            </a:xfrm>
          </p:grpSpPr>
          <p:sp>
            <p:nvSpPr>
              <p:cNvPr id="383" name="Google Shape;383;p58"/>
              <p:cNvSpPr/>
              <p:nvPr/>
            </p:nvSpPr>
            <p:spPr>
              <a:xfrm>
                <a:off x="3503907" y="1084650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58"/>
              <p:cNvSpPr/>
              <p:nvPr/>
            </p:nvSpPr>
            <p:spPr>
              <a:xfrm>
                <a:off x="2997045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8"/>
              <p:cNvSpPr/>
              <p:nvPr/>
            </p:nvSpPr>
            <p:spPr>
              <a:xfrm>
                <a:off x="4010770" y="1753375"/>
                <a:ext cx="322800" cy="327900"/>
              </a:xfrm>
              <a:prstGeom prst="ellipse">
                <a:avLst/>
              </a:prstGeom>
              <a:solidFill>
                <a:schemeClr val="accent3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86" name="Google Shape;386;p58"/>
              <p:cNvCxnSpPr>
                <a:stCxn id="383" idx="2"/>
                <a:endCxn id="384" idx="0"/>
              </p:cNvCxnSpPr>
              <p:nvPr/>
            </p:nvCxnSpPr>
            <p:spPr>
              <a:xfrm flipH="1">
                <a:off x="31583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cxnSp>
            <p:nvCxnSpPr>
              <p:cNvPr id="387" name="Google Shape;387;p58"/>
              <p:cNvCxnSpPr>
                <a:stCxn id="383" idx="6"/>
                <a:endCxn id="385" idx="0"/>
              </p:cNvCxnSpPr>
              <p:nvPr/>
            </p:nvCxnSpPr>
            <p:spPr>
              <a:xfrm>
                <a:off x="3826707" y="1248600"/>
                <a:ext cx="345600" cy="504900"/>
              </a:xfrm>
              <a:prstGeom prst="bentConnector2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  <p:cxnSp>
          <p:nvCxnSpPr>
            <p:cNvPr id="388" name="Google Shape;388;p58"/>
            <p:cNvCxnSpPr>
              <a:stCxn id="338" idx="2"/>
              <a:endCxn id="383" idx="0"/>
            </p:cNvCxnSpPr>
            <p:nvPr/>
          </p:nvCxnSpPr>
          <p:spPr>
            <a:xfrm flipH="1">
              <a:off x="1221695" y="3274675"/>
              <a:ext cx="578700" cy="433800"/>
            </a:xfrm>
            <a:prstGeom prst="bentConnector2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89" name="Google Shape;389;p58"/>
            <p:cNvSpPr txBox="1"/>
            <p:nvPr/>
          </p:nvSpPr>
          <p:spPr>
            <a:xfrm>
              <a:off x="1261033" y="3513009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90" name="Google Shape;390;p58"/>
            <p:cNvSpPr txBox="1"/>
            <p:nvPr/>
          </p:nvSpPr>
          <p:spPr>
            <a:xfrm>
              <a:off x="609621" y="3513009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91" name="Google Shape;391;p58"/>
            <p:cNvSpPr txBox="1"/>
            <p:nvPr/>
          </p:nvSpPr>
          <p:spPr>
            <a:xfrm>
              <a:off x="1271193" y="2916129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T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392" name="Google Shape;392;p58"/>
            <p:cNvSpPr txBox="1"/>
            <p:nvPr/>
          </p:nvSpPr>
          <p:spPr>
            <a:xfrm>
              <a:off x="6139163" y="1557970"/>
              <a:ext cx="549600" cy="54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latin typeface="Courier New"/>
                  <a:ea typeface="Courier New"/>
                  <a:cs typeface="Courier New"/>
                  <a:sym typeface="Courier New"/>
                </a:rPr>
                <a:t>F</a:t>
              </a:r>
              <a:endParaRPr sz="1800" b="1"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</p:grpSp>
      <p:sp>
        <p:nvSpPr>
          <p:cNvPr id="393" name="Google Shape;393;p58"/>
          <p:cNvSpPr/>
          <p:nvPr/>
        </p:nvSpPr>
        <p:spPr>
          <a:xfrm>
            <a:off x="229776" y="254750"/>
            <a:ext cx="2813100" cy="1173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Traditional Software</a:t>
            </a:r>
            <a:endParaRPr sz="30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/>
        </p:nvSpPr>
        <p:spPr>
          <a:xfrm>
            <a:off x="211150" y="125032"/>
            <a:ext cx="86868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5722"/>
                </a:solidFill>
                <a:latin typeface="Alfa Slab One"/>
                <a:ea typeface="Alfa Slab One"/>
                <a:cs typeface="Alfa Slab One"/>
                <a:sym typeface="Alfa Slab One"/>
              </a:rPr>
              <a:t>What Problem does ML Solve?</a:t>
            </a:r>
            <a:endParaRPr sz="2400">
              <a:solidFill>
                <a:srgbClr val="FF5722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  <p:pic>
        <p:nvPicPr>
          <p:cNvPr id="399" name="Google Shape;399;p59" descr="Image result for chess boar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50" y="1113075"/>
            <a:ext cx="3898250" cy="25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9"/>
          <p:cNvSpPr txBox="1"/>
          <p:nvPr/>
        </p:nvSpPr>
        <p:spPr>
          <a:xfrm>
            <a:off x="4155000" y="1108875"/>
            <a:ext cx="5141400" cy="2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Chess has simple rules.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64 Squares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16 Attackers/Defenders per side</a:t>
            </a:r>
            <a:endParaRPr sz="24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Well-defined moves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Rules are easy to describe.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Straightforward to program.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9"/>
          <p:cNvSpPr txBox="1"/>
          <p:nvPr/>
        </p:nvSpPr>
        <p:spPr>
          <a:xfrm>
            <a:off x="253225" y="4212400"/>
            <a:ext cx="86868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But of course… how to win is a different but related thread...</a:t>
            </a:r>
            <a:endParaRPr sz="2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2243</Words>
  <PresentationFormat>On-screen Show (16:9)</PresentationFormat>
  <Paragraphs>389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Arial</vt:lpstr>
      <vt:lpstr>Alfa Slab One</vt:lpstr>
      <vt:lpstr>Proxima Nova</vt:lpstr>
      <vt:lpstr>Roboto Condensed</vt:lpstr>
      <vt:lpstr>Courier New</vt:lpstr>
      <vt:lpstr>Calibri</vt:lpstr>
      <vt:lpstr>Consolas</vt:lpstr>
      <vt:lpstr>Verdana</vt:lpstr>
      <vt:lpstr>Trebuchet MS</vt:lpstr>
      <vt:lpstr>Roboto</vt:lpstr>
      <vt:lpstr>Gameday</vt:lpstr>
      <vt:lpstr>Office Theme</vt:lpstr>
      <vt:lpstr>Gameday</vt:lpstr>
      <vt:lpstr>Office Theme</vt:lpstr>
      <vt:lpstr>Machine Learning  for Software Developers  in 45 Minutes</vt:lpstr>
      <vt:lpstr>Speakers</vt:lpstr>
      <vt:lpstr>Goal</vt:lpstr>
      <vt:lpstr>Session Topics</vt:lpstr>
      <vt:lpstr>Session Topics</vt:lpstr>
      <vt:lpstr>Slide 6</vt:lpstr>
      <vt:lpstr>Slide 7</vt:lpstr>
      <vt:lpstr>Slide 8</vt:lpstr>
      <vt:lpstr>Slide 9</vt:lpstr>
      <vt:lpstr>Slide 10</vt:lpstr>
      <vt:lpstr>Chihuahua or Muffin?</vt:lpstr>
      <vt:lpstr>Chihuahua or Muffin?</vt:lpstr>
      <vt:lpstr>Slide 13</vt:lpstr>
      <vt:lpstr>Slide 14</vt:lpstr>
      <vt:lpstr>Slide 15</vt:lpstr>
      <vt:lpstr>Session Topics</vt:lpstr>
      <vt:lpstr>Slide 17</vt:lpstr>
      <vt:lpstr>Slide 18</vt:lpstr>
      <vt:lpstr>Slide 19</vt:lpstr>
      <vt:lpstr>Slide 20</vt:lpstr>
      <vt:lpstr>Slide 21</vt:lpstr>
      <vt:lpstr>Session Topics</vt:lpstr>
      <vt:lpstr>Slide 23</vt:lpstr>
      <vt:lpstr>Slide 24</vt:lpstr>
      <vt:lpstr>Slide 25</vt:lpstr>
      <vt:lpstr>So… What Happened</vt:lpstr>
      <vt:lpstr>But Now...</vt:lpstr>
      <vt:lpstr>Slide 28</vt:lpstr>
      <vt:lpstr>Slide 29</vt:lpstr>
      <vt:lpstr>Slide 30</vt:lpstr>
      <vt:lpstr>Session Topics</vt:lpstr>
      <vt:lpstr>Basic Terminology</vt:lpstr>
      <vt:lpstr>Slide 33</vt:lpstr>
      <vt:lpstr>ML - Basic Workflow</vt:lpstr>
      <vt:lpstr>Types of Machine Learning</vt:lpstr>
      <vt:lpstr>Types of Machine Learning</vt:lpstr>
      <vt:lpstr>Session Topics</vt:lpstr>
      <vt:lpstr>Slide 38</vt:lpstr>
      <vt:lpstr>What you can do with ML?</vt:lpstr>
      <vt:lpstr>Introductory Algorithms</vt:lpstr>
      <vt:lpstr>General Supervised Learning</vt:lpstr>
      <vt:lpstr>Linear Regression</vt:lpstr>
      <vt:lpstr>Logistic Regression/Binary Classification</vt:lpstr>
      <vt:lpstr>Neural network</vt:lpstr>
      <vt:lpstr>Convolutional Network / Deep Learning</vt:lpstr>
      <vt:lpstr>VisRec API JSR 381</vt:lpstr>
      <vt:lpstr>VisRec API and the future of Machine Learning For Java</vt:lpstr>
      <vt:lpstr>Learn and Contribute               to the Next Gen Java ML API</vt:lpstr>
      <vt:lpstr>Oracle Data Science Cloud</vt:lpstr>
      <vt:lpstr>Slide 50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 for Software Developers  in 45 Minutes</dc:title>
  <cp:lastModifiedBy>zoran</cp:lastModifiedBy>
  <cp:revision>1</cp:revision>
  <dcterms:modified xsi:type="dcterms:W3CDTF">2018-10-22T01:12:51Z</dcterms:modified>
</cp:coreProperties>
</file>